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A2D"/>
    <a:srgbClr val="143264"/>
    <a:srgbClr val="009900"/>
    <a:srgbClr val="E6EBFA"/>
    <a:srgbClr val="C8D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-1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9E47C9-05A8-400C-8659-75F10A988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8987" y="1600199"/>
            <a:ext cx="8299637" cy="1909763"/>
          </a:xfrm>
        </p:spPr>
        <p:txBody>
          <a:bodyPr anchor="b"/>
          <a:lstStyle>
            <a:lvl1pPr algn="l">
              <a:defRPr sz="6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6139D1A-BC83-4C36-9056-E3063F016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8" y="3602038"/>
            <a:ext cx="8299636" cy="127047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64BBF3-A968-4C69-89C3-5770B224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65768" y="7451484"/>
            <a:ext cx="2886074" cy="365125"/>
          </a:xfrm>
        </p:spPr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3A5B46F-AE4C-4BFC-BCEB-42D1086F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8987" y="6356350"/>
            <a:ext cx="4718237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79A0DDE-C8AF-4FF9-B883-D7B28CA2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8024" cy="365125"/>
          </a:xfrm>
        </p:spPr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E180033-AC65-4630-9D30-84D70772A160}"/>
              </a:ext>
            </a:extLst>
          </p:cNvPr>
          <p:cNvSpPr txBox="1"/>
          <p:nvPr userDrawn="1"/>
        </p:nvSpPr>
        <p:spPr>
          <a:xfrm>
            <a:off x="3558988" y="-1"/>
            <a:ext cx="829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Assises du climat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732DA6A0-9510-49E0-8681-312AC68B149B}"/>
              </a:ext>
            </a:extLst>
          </p:cNvPr>
          <p:cNvGrpSpPr/>
          <p:nvPr userDrawn="1"/>
        </p:nvGrpSpPr>
        <p:grpSpPr>
          <a:xfrm>
            <a:off x="333376" y="1604513"/>
            <a:ext cx="3036085" cy="3648974"/>
            <a:chOff x="405436" y="3904990"/>
            <a:chExt cx="2337834" cy="2661547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xmlns="" id="{02BD15C2-ED16-4C85-B9FC-00ABC363DD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44" y="3904990"/>
              <a:ext cx="1967436" cy="2064995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xmlns="" id="{9C475130-099D-48FD-9E33-405C6A5613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75331">
              <a:off x="907418" y="4926612"/>
              <a:ext cx="1639925" cy="1639925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xmlns="" id="{759F9555-239F-4EC4-A880-320F9A7FF8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09556" y="5772086"/>
              <a:ext cx="1933714" cy="516572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1BE831BF-B3E8-4A8F-8A46-2B5B45ACC4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05436" y="5776400"/>
              <a:ext cx="236816" cy="47527"/>
            </a:xfrm>
            <a:prstGeom prst="rect">
              <a:avLst/>
            </a:prstGeom>
          </p:spPr>
        </p:pic>
      </p:grp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xmlns="" id="{01A89E74-F373-4FF6-BE32-C86045230824}"/>
              </a:ext>
            </a:extLst>
          </p:cNvPr>
          <p:cNvSpPr txBox="1">
            <a:spLocks/>
          </p:cNvSpPr>
          <p:nvPr userDrawn="1"/>
        </p:nvSpPr>
        <p:spPr>
          <a:xfrm>
            <a:off x="389627" y="6356350"/>
            <a:ext cx="2979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1704E7-5D70-459F-9B47-0DE55A49B698}" type="datetimeFigureOut">
              <a:rPr lang="fr-FR" smtClean="0"/>
              <a:pPr/>
              <a:t>18/03/2021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57F05C-A1D8-4F68-8C64-73640739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FE79A8A-77BE-474B-9F5D-09E149EC9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0724E7-E227-4D6D-9171-136B3606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853DDC6-C687-4B5B-8EE2-E0C06399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07DDD5B-9A83-47B7-836E-742BABE6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4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EEDB3F7-D38C-4CBC-88FB-C80FADE1A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4CC49FA-0F4B-48CF-AB97-22F946EEB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27F9058-CC5C-4322-B266-AB052945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DE935F6-9298-4A9C-9649-5B99E100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62EA2E1-EF92-4580-9FF4-63E303DF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2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7DDEF9-7501-4A03-B98D-821CDCA99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927" y="365125"/>
            <a:ext cx="10068647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8BD793-D9D6-44D9-93D8-B01A24D9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1" y="1825625"/>
            <a:ext cx="11492333" cy="4351338"/>
          </a:xfrm>
        </p:spPr>
        <p:txBody>
          <a:bodyPr/>
          <a:lstStyle>
            <a:lvl1pPr>
              <a:defRPr>
                <a:solidFill>
                  <a:srgbClr val="1432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1432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F15CDCA-60F6-4003-A45D-A5C8F677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576" y="6356350"/>
            <a:ext cx="933450" cy="365125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D41704E7-5D70-459F-9B47-0DE55A49B698}" type="datetimeFigureOut">
              <a:rPr lang="fr-FR" smtClean="0"/>
              <a:pPr algn="ctr"/>
              <a:t>18/03/2021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DF8A6D6-18C0-47A2-8F5A-C8B76438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24847" y="6356350"/>
            <a:ext cx="9586053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085019-B038-42E5-8994-B30533C1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250" y="6356350"/>
            <a:ext cx="695324" cy="365125"/>
          </a:xfrm>
        </p:spPr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BE9C6D61-D529-4CD3-9D9C-4F4A9999BB61}"/>
              </a:ext>
            </a:extLst>
          </p:cNvPr>
          <p:cNvGrpSpPr/>
          <p:nvPr userDrawn="1"/>
        </p:nvGrpSpPr>
        <p:grpSpPr>
          <a:xfrm>
            <a:off x="476130" y="394686"/>
            <a:ext cx="1122814" cy="1430939"/>
            <a:chOff x="405436" y="3904990"/>
            <a:chExt cx="2337834" cy="2661547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xmlns="" id="{F96415FA-CCBC-4535-8344-33BF102895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44" y="3904990"/>
              <a:ext cx="1967436" cy="2064995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xmlns="" id="{25EFAF48-3C80-4A99-875E-8DE3FA31C3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75331">
              <a:off x="907418" y="4926612"/>
              <a:ext cx="1639925" cy="1639925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xmlns="" id="{D087C67D-A05B-4CD6-8B1C-C55ACE9A60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09556" y="5772086"/>
              <a:ext cx="1933714" cy="516572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xmlns="" id="{E3707F49-0F51-479F-8F80-6AAA866EDC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05436" y="5776400"/>
              <a:ext cx="236816" cy="47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26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C1F9C7-CFC3-48BD-81B0-594A8C002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E173A4A-8BEF-4021-95F4-634D23DCF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5A4CB34-8627-438C-AC67-82B63106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CB2E759-CD12-4927-AB05-3A6BF811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DF53A4B-9C32-455A-B0CC-CF7AD84A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9E02A8-0C96-4C84-A3A5-78D86D17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AC66E26-2CF8-4D60-A723-079AFC548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D24BC97-ECF1-4FD8-9743-B10240106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8C83FBF-4A6E-4AEE-B652-DDB25671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9CA4FB0-0602-4342-BB6F-9BE68BEB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6653D5A-8422-492A-B23D-DB5E6A82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5B6D1C-5082-430B-9BEF-BD0798B0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8AAA3F1-9F7D-4468-8FE0-8E816635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9B05DFD-2633-437C-8DB6-2B8A8E9AA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F73D672-000C-4D0D-AA0D-9B51AE867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82E36811-2DCF-49B6-938C-321ACB59D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C0CEDE98-2BF0-48B5-BAE8-3888709B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D02E4221-8230-42FE-AF1C-71EC77FC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ACE880CF-7417-425F-BB57-4FF516C0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88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92F710-3FDC-468F-A569-54D916FA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760271A-F69E-4BB1-975D-894F22CE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2D52D443-3893-4346-A890-F3D27787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FB8AFB-680D-4355-8138-E0ADD42A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4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13730F2-0F85-4759-A385-0BBD7B20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A4FE527-FB9B-4AF6-9FF9-475B046F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10D7B2A-3C93-427E-83F4-9B556294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3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6B9811-9D03-4233-91AA-7B6073324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8685EB7-150B-4A85-AB20-6906272F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DAEF146-8092-40E7-A7A9-AE10287C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BE31FE7-C1D9-45A3-AA46-CFA57A63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019B8C4-47D3-4B00-BFD9-E11F4BB1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7DD55B2-F091-44B6-9DD2-1C62054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9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3961093-4608-4E92-A7D6-5E492363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254EB9F-6EAA-4F8C-85D0-55877CCF7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F26ED3E-6E0D-4F9C-AA81-485D521E4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4A37557-BF5E-48A3-964C-4FB9D76F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20D5786-DD69-498A-A3C6-BB6BF736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6C0745A-9C3A-491A-B8D2-EE170134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35BBD86-B7B1-49C1-ABBA-75056C4C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3928427-5FC2-4E3D-A5CE-131245EC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41422B2-8088-4032-8321-7BBD4DC83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04E7-5D70-459F-9B47-0DE55A49B698}" type="datetimeFigureOut">
              <a:rPr lang="fr-FR" smtClean="0"/>
              <a:t>18/03/2021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AC7CE23-ED46-4D5A-B6F5-D61FA3DEA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302C625-78AC-42B1-946D-475630613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3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32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DE210A5-B077-4775-BF8D-C4837DF2AC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5" y="4879909"/>
            <a:ext cx="3327918" cy="1449561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xmlns="" id="{4F050A1A-8350-46BB-A7F2-3ADED6C0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7597" y="1927772"/>
            <a:ext cx="9144000" cy="626759"/>
          </a:xfrm>
        </p:spPr>
        <p:txBody>
          <a:bodyPr vert="horz" lIns="0" tIns="0" rIns="0" bIns="0" rtlCol="0" anchor="b">
            <a:noAutofit/>
          </a:bodyPr>
          <a:lstStyle/>
          <a:p>
            <a:pPr algn="l"/>
            <a:r>
              <a:rPr lang="fr-FR" altLang="fr-FR" sz="4267" spc="67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Tahoma" panose="020B0604030504040204" pitchFamily="34" charset="0"/>
                <a:cs typeface="Tahoma" panose="020B0604030504040204" pitchFamily="34" charset="0"/>
              </a:rPr>
              <a:t>Si le climat était une banque,</a:t>
            </a:r>
            <a:endParaRPr lang="fr-FR" sz="4267" spc="67" dirty="0">
              <a:solidFill>
                <a:schemeClr val="accent1">
                  <a:lumMod val="75000"/>
                </a:schemeClr>
              </a:solidFill>
              <a:latin typeface="Helvetica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CC73253A-909F-47C3-A81F-A6A6C3C0FBCE}"/>
              </a:ext>
            </a:extLst>
          </p:cNvPr>
          <p:cNvSpPr txBox="1">
            <a:spLocks/>
          </p:cNvSpPr>
          <p:nvPr/>
        </p:nvSpPr>
        <p:spPr>
          <a:xfrm>
            <a:off x="4666955" y="2470788"/>
            <a:ext cx="9144000" cy="76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4267" spc="93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ea typeface="Tahoma" panose="020B0604030504040204" pitchFamily="34" charset="0"/>
                <a:cs typeface="Tahoma" panose="020B0604030504040204" pitchFamily="34" charset="0"/>
              </a:rPr>
              <a:t>on l’ aurait déjà sauvé</a:t>
            </a:r>
            <a:endParaRPr lang="fr-FR" sz="4267" spc="93" dirty="0">
              <a:solidFill>
                <a:schemeClr val="accent1">
                  <a:lumMod val="75000"/>
                </a:schemeClr>
              </a:solidFill>
              <a:latin typeface="Helvetica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xmlns="" id="{14F1221C-DA71-436A-B561-B999C784DDD6}"/>
              </a:ext>
            </a:extLst>
          </p:cNvPr>
          <p:cNvSpPr txBox="1">
            <a:spLocks/>
          </p:cNvSpPr>
          <p:nvPr/>
        </p:nvSpPr>
        <p:spPr>
          <a:xfrm>
            <a:off x="3864899" y="4117909"/>
            <a:ext cx="9144000" cy="76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altLang="fr-FR" sz="4000" b="1" cap="all" spc="27" dirty="0">
                <a:solidFill>
                  <a:srgbClr val="41A62A"/>
                </a:solidFill>
                <a:latin typeface="Helvetica" pitchFamily="2" charset="0"/>
                <a:ea typeface="Tahoma" panose="020B0604030504040204" pitchFamily="34" charset="0"/>
                <a:cs typeface="Tahoma" panose="020B0604030504040204" pitchFamily="34" charset="0"/>
              </a:rPr>
              <a:t>Qu’est-ce qu’on attend ?</a:t>
            </a:r>
            <a:endParaRPr lang="fr-FR" sz="4000" b="1" cap="all" spc="27" dirty="0">
              <a:solidFill>
                <a:srgbClr val="41A62A"/>
              </a:solidFill>
              <a:latin typeface="Helvetica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9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1"/>
            </a:gs>
            <a:gs pos="3000">
              <a:schemeClr val="bg1"/>
            </a:gs>
            <a:gs pos="0">
              <a:srgbClr val="C8D7F5"/>
            </a:gs>
            <a:gs pos="98000">
              <a:schemeClr val="bg1"/>
            </a:gs>
            <a:gs pos="100000">
              <a:srgbClr val="C8D7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0095F1-0D0F-4345-86DD-6E0B3F01A75B}"/>
              </a:ext>
            </a:extLst>
          </p:cNvPr>
          <p:cNvSpPr/>
          <p:nvPr/>
        </p:nvSpPr>
        <p:spPr>
          <a:xfrm>
            <a:off x="1679510" y="730909"/>
            <a:ext cx="10512490" cy="642417"/>
          </a:xfrm>
          <a:prstGeom prst="rect">
            <a:avLst/>
          </a:prstGeom>
          <a:solidFill>
            <a:srgbClr val="364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9D8A023-3D77-4115-81C4-4D15BDC38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6309" y="148189"/>
            <a:ext cx="2353735" cy="250613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E104FC15-7CB2-4F45-BDC8-6E9239A76D26}"/>
              </a:ext>
            </a:extLst>
          </p:cNvPr>
          <p:cNvSpPr txBox="1"/>
          <p:nvPr/>
        </p:nvSpPr>
        <p:spPr>
          <a:xfrm>
            <a:off x="838200" y="1574242"/>
            <a:ext cx="718601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altLang="fr-FR" sz="2667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Agir pour le climat: du global au local</a:t>
            </a:r>
            <a:endParaRPr lang="en-US" altLang="fr-FR" sz="2667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CustomShape 6">
            <a:extLst>
              <a:ext uri="{FF2B5EF4-FFF2-40B4-BE49-F238E27FC236}">
                <a16:creationId xmlns:a16="http://schemas.microsoft.com/office/drawing/2014/main" xmlns="" id="{94338080-4374-4C12-A576-563D8C35930C}"/>
              </a:ext>
            </a:extLst>
          </p:cNvPr>
          <p:cNvSpPr/>
          <p:nvPr/>
        </p:nvSpPr>
        <p:spPr>
          <a:xfrm rot="20997570">
            <a:off x="3762246" y="5044790"/>
            <a:ext cx="1248000" cy="480000"/>
          </a:xfrm>
          <a:prstGeom prst="rightArrow">
            <a:avLst>
              <a:gd name="adj1" fmla="val 46000"/>
              <a:gd name="adj2" fmla="val 50000"/>
            </a:avLst>
          </a:prstGeom>
          <a:solidFill>
            <a:srgbClr val="364CA0"/>
          </a:solidFill>
          <a:ln>
            <a:noFill/>
            <a:round/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xmlns="" id="{D933ECA7-BE9A-49C3-A6FE-8F3058E18E3C}"/>
              </a:ext>
            </a:extLst>
          </p:cNvPr>
          <p:cNvSpPr/>
          <p:nvPr/>
        </p:nvSpPr>
        <p:spPr>
          <a:xfrm rot="10800000">
            <a:off x="7798309" y="4939675"/>
            <a:ext cx="1248000" cy="480000"/>
          </a:xfrm>
          <a:prstGeom prst="rightArrow">
            <a:avLst>
              <a:gd name="adj1" fmla="val 46000"/>
              <a:gd name="adj2" fmla="val 50000"/>
            </a:avLst>
          </a:prstGeom>
          <a:solidFill>
            <a:srgbClr val="364CA0"/>
          </a:solidFill>
          <a:ln>
            <a:noFill/>
            <a:round/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xmlns="" id="{66E8B78F-8990-4CD8-96FE-1E442433003A}"/>
              </a:ext>
            </a:extLst>
          </p:cNvPr>
          <p:cNvSpPr/>
          <p:nvPr/>
        </p:nvSpPr>
        <p:spPr>
          <a:xfrm rot="9667509">
            <a:off x="7798310" y="3420601"/>
            <a:ext cx="1248000" cy="480000"/>
          </a:xfrm>
          <a:prstGeom prst="rightArrow">
            <a:avLst>
              <a:gd name="adj1" fmla="val 46000"/>
              <a:gd name="adj2" fmla="val 50000"/>
            </a:avLst>
          </a:prstGeom>
          <a:solidFill>
            <a:srgbClr val="364CA0"/>
          </a:solidFill>
          <a:ln>
            <a:noFill/>
            <a:round/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xmlns="" id="{C5446F53-7FD3-459F-90A9-E57769344C08}"/>
              </a:ext>
            </a:extLst>
          </p:cNvPr>
          <p:cNvSpPr/>
          <p:nvPr/>
        </p:nvSpPr>
        <p:spPr>
          <a:xfrm rot="5400000">
            <a:off x="5695542" y="2987476"/>
            <a:ext cx="800915" cy="480000"/>
          </a:xfrm>
          <a:prstGeom prst="rightArrow">
            <a:avLst>
              <a:gd name="adj1" fmla="val 46000"/>
              <a:gd name="adj2" fmla="val 50000"/>
            </a:avLst>
          </a:prstGeom>
          <a:solidFill>
            <a:srgbClr val="364CA0"/>
          </a:solidFill>
          <a:ln>
            <a:noFill/>
            <a:round/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" name="CustomShape 5">
            <a:extLst>
              <a:ext uri="{FF2B5EF4-FFF2-40B4-BE49-F238E27FC236}">
                <a16:creationId xmlns:a16="http://schemas.microsoft.com/office/drawing/2014/main" xmlns="" id="{50841F60-DB9C-46C7-9ED0-87BA8E7E73D9}"/>
              </a:ext>
            </a:extLst>
          </p:cNvPr>
          <p:cNvSpPr/>
          <p:nvPr/>
        </p:nvSpPr>
        <p:spPr>
          <a:xfrm rot="623209">
            <a:off x="3775131" y="3589644"/>
            <a:ext cx="1248000" cy="480000"/>
          </a:xfrm>
          <a:prstGeom prst="rightArrow">
            <a:avLst>
              <a:gd name="adj1" fmla="val 46000"/>
              <a:gd name="adj2" fmla="val 50000"/>
            </a:avLst>
          </a:prstGeom>
          <a:solidFill>
            <a:srgbClr val="364CA0"/>
          </a:solidFill>
          <a:ln>
            <a:noFill/>
            <a:round/>
          </a:ln>
          <a:effectLst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" name="CustomShape 13">
            <a:extLst>
              <a:ext uri="{FF2B5EF4-FFF2-40B4-BE49-F238E27FC236}">
                <a16:creationId xmlns:a16="http://schemas.microsoft.com/office/drawing/2014/main" xmlns="" id="{028EF1EE-D1BF-406A-A14E-C75E475C0146}"/>
              </a:ext>
            </a:extLst>
          </p:cNvPr>
          <p:cNvSpPr/>
          <p:nvPr/>
        </p:nvSpPr>
        <p:spPr>
          <a:xfrm>
            <a:off x="4648270" y="3494952"/>
            <a:ext cx="3479729" cy="2146228"/>
          </a:xfrm>
          <a:prstGeom prst="star16">
            <a:avLst>
              <a:gd name="adj" fmla="val 37500"/>
            </a:avLst>
          </a:prstGeom>
          <a:solidFill>
            <a:srgbClr val="C7050A"/>
          </a:solidFill>
          <a:ln>
            <a:solidFill>
              <a:schemeClr val="tx1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120000" tIns="60000" rIns="120000" bIns="60000" anchor="ctr"/>
          <a:lstStyle/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rgbClr val="FFFFFF"/>
                </a:solidFill>
                <a:latin typeface="+mj-lt"/>
                <a:ea typeface="DejaVu Sans"/>
              </a:rPr>
              <a:t>Dérèglement</a:t>
            </a:r>
            <a:endParaRPr lang="fr-FR" sz="2400" b="1" spc="-1" dirty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rgbClr val="FFFFFF"/>
                </a:solidFill>
                <a:latin typeface="+mj-lt"/>
                <a:ea typeface="DejaVu Sans"/>
              </a:rPr>
              <a:t>climatique</a:t>
            </a:r>
            <a:endParaRPr lang="fr-FR" sz="2400" b="1" spc="-1" dirty="0">
              <a:latin typeface="+mj-lt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xmlns="" id="{02276EEE-8093-4C69-9DEE-E00BA2596681}"/>
              </a:ext>
            </a:extLst>
          </p:cNvPr>
          <p:cNvSpPr/>
          <p:nvPr/>
        </p:nvSpPr>
        <p:spPr>
          <a:xfrm>
            <a:off x="526474" y="2924945"/>
            <a:ext cx="3148388" cy="1278280"/>
          </a:xfrm>
          <a:prstGeom prst="roundRect">
            <a:avLst/>
          </a:prstGeom>
          <a:solidFill>
            <a:srgbClr val="009EE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Orienter les fonds privés et publics vers des investissements verts</a:t>
            </a:r>
          </a:p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dans les territoires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71762544-9A8C-48A2-86E3-95937A61E0D0}"/>
              </a:ext>
            </a:extLst>
          </p:cNvPr>
          <p:cNvSpPr/>
          <p:nvPr/>
        </p:nvSpPr>
        <p:spPr>
          <a:xfrm>
            <a:off x="9143573" y="2850252"/>
            <a:ext cx="2472000" cy="1132800"/>
          </a:xfrm>
          <a:prstGeom prst="roundRect">
            <a:avLst/>
          </a:prstGeom>
          <a:solidFill>
            <a:srgbClr val="009EE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Mettre un prix </a:t>
            </a:r>
            <a:b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à </a:t>
            </a:r>
            <a:r>
              <a:rPr lang="fr-FR" sz="1733" b="1" dirty="0" smtClean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toutes </a:t>
            </a:r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les émissions</a:t>
            </a:r>
          </a:p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de carbone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8FA87337-5046-44AA-977A-B6A158BC5AD7}"/>
              </a:ext>
            </a:extLst>
          </p:cNvPr>
          <p:cNvSpPr/>
          <p:nvPr/>
        </p:nvSpPr>
        <p:spPr>
          <a:xfrm>
            <a:off x="1202267" y="4916021"/>
            <a:ext cx="2472595" cy="1132800"/>
          </a:xfrm>
          <a:prstGeom prst="roundRect">
            <a:avLst/>
          </a:prstGeom>
          <a:solidFill>
            <a:srgbClr val="009EE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733" b="1" spc="-53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Compléter les prêts avec des subventions avec un vrai budget européen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52C19E99-6B88-4CEA-A6E9-BDFAA4FC7A82}"/>
              </a:ext>
            </a:extLst>
          </p:cNvPr>
          <p:cNvSpPr/>
          <p:nvPr/>
        </p:nvSpPr>
        <p:spPr>
          <a:xfrm>
            <a:off x="9143573" y="4436298"/>
            <a:ext cx="2472595" cy="1317257"/>
          </a:xfrm>
          <a:prstGeom prst="roundRect">
            <a:avLst/>
          </a:prstGeom>
          <a:solidFill>
            <a:srgbClr val="009EE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Booster les investissements avec la Banque Européenne du Climat et de la Biodiversité</a:t>
            </a:r>
          </a:p>
        </p:txBody>
      </p:sp>
      <p:sp>
        <p:nvSpPr>
          <p:cNvPr id="17" name="Rectangle : coins arrondis 18">
            <a:extLst>
              <a:ext uri="{FF2B5EF4-FFF2-40B4-BE49-F238E27FC236}">
                <a16:creationId xmlns:a16="http://schemas.microsoft.com/office/drawing/2014/main" xmlns="" id="{9D5ECAB0-9FD0-48C2-AB83-DE90191E4F0F}"/>
              </a:ext>
            </a:extLst>
          </p:cNvPr>
          <p:cNvSpPr/>
          <p:nvPr/>
        </p:nvSpPr>
        <p:spPr>
          <a:xfrm>
            <a:off x="4896908" y="1717452"/>
            <a:ext cx="2472000" cy="1132800"/>
          </a:xfrm>
          <a:prstGeom prst="roundRect">
            <a:avLst/>
          </a:prstGeom>
          <a:solidFill>
            <a:srgbClr val="009EE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Mettre la sobriété</a:t>
            </a:r>
          </a:p>
          <a:p>
            <a:pPr algn="ctr"/>
            <a:r>
              <a:rPr lang="fr-FR" sz="1733" b="1" dirty="0">
                <a:solidFill>
                  <a:srgbClr val="364CA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Au cœur du dispositif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2DE6E948-4376-4FD6-A38D-2AB4CE092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6216573"/>
            <a:ext cx="11988800" cy="5588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A2C1E181-B048-41DF-964C-EBC2552F726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40" y="5842510"/>
            <a:ext cx="186436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2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0095F1-0D0F-4345-86DD-6E0B3F01A75B}"/>
              </a:ext>
            </a:extLst>
          </p:cNvPr>
          <p:cNvSpPr/>
          <p:nvPr/>
        </p:nvSpPr>
        <p:spPr>
          <a:xfrm>
            <a:off x="1679510" y="730909"/>
            <a:ext cx="10512490" cy="642417"/>
          </a:xfrm>
          <a:prstGeom prst="rect">
            <a:avLst/>
          </a:prstGeom>
          <a:solidFill>
            <a:srgbClr val="364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9D8A023-3D77-4115-81C4-4D15BDC38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6309" y="148189"/>
            <a:ext cx="2353735" cy="250613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E104FC15-7CB2-4F45-BDC8-6E9239A76D26}"/>
              </a:ext>
            </a:extLst>
          </p:cNvPr>
          <p:cNvSpPr txBox="1"/>
          <p:nvPr/>
        </p:nvSpPr>
        <p:spPr>
          <a:xfrm>
            <a:off x="1604865" y="2094495"/>
            <a:ext cx="7903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Le plan de relance de 30 Md € pour la transition bas-carbone porte sur les années 2021, 2022 et 2023. 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2DE6E948-4376-4FD6-A38D-2AB4CE092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6216573"/>
            <a:ext cx="11988800" cy="5588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A2C1E181-B048-41DF-964C-EBC2552F726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40" y="5842510"/>
            <a:ext cx="1864360" cy="93218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2A1280F-5FB0-46E4-8D7A-CA738F955DB7}"/>
              </a:ext>
            </a:extLst>
          </p:cNvPr>
          <p:cNvSpPr txBox="1"/>
          <p:nvPr/>
        </p:nvSpPr>
        <p:spPr>
          <a:xfrm>
            <a:off x="1520888" y="3096621"/>
            <a:ext cx="9879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>
                <a:solidFill>
                  <a:srgbClr val="00B050"/>
                </a:solidFill>
              </a:rPr>
              <a:t>Cette effort ponctuel doit impérativement être </a:t>
            </a:r>
            <a:r>
              <a:rPr lang="fr-FR" sz="2800" b="1" dirty="0" smtClean="0">
                <a:solidFill>
                  <a:srgbClr val="00B050"/>
                </a:solidFill>
              </a:rPr>
              <a:t>massifié </a:t>
            </a:r>
            <a:r>
              <a:rPr lang="fr-FR" sz="2800" b="1" dirty="0">
                <a:solidFill>
                  <a:srgbClr val="00B050"/>
                </a:solidFill>
              </a:rPr>
              <a:t>et s’inscrire dans la durée pour la rénovation des bâtiments publics et privés, le développement des mobilités bas-carbone et la décarbonation de l’industrie et l’agriculture, la séquestration du carbone par cette activité nourricière.  </a:t>
            </a:r>
            <a:endParaRPr lang="en-US" altLang="fr-FR" sz="2800" b="1" dirty="0">
              <a:solidFill>
                <a:srgbClr val="00B05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fr-FR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0095F1-0D0F-4345-86DD-6E0B3F01A75B}"/>
              </a:ext>
            </a:extLst>
          </p:cNvPr>
          <p:cNvSpPr/>
          <p:nvPr/>
        </p:nvSpPr>
        <p:spPr>
          <a:xfrm>
            <a:off x="1679510" y="730909"/>
            <a:ext cx="10512490" cy="642417"/>
          </a:xfrm>
          <a:prstGeom prst="rect">
            <a:avLst/>
          </a:prstGeom>
          <a:solidFill>
            <a:srgbClr val="364C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9D8A023-3D77-4115-81C4-4D15BDC38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6309" y="148189"/>
            <a:ext cx="2353735" cy="250613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2DE6E948-4376-4FD6-A38D-2AB4CE092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6216573"/>
            <a:ext cx="11988800" cy="5588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A2C1E181-B048-41DF-964C-EBC2552F726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40" y="5842510"/>
            <a:ext cx="1864360" cy="93218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27AFE20A-C611-4C45-B6EB-EB27F7B45D6C}"/>
              </a:ext>
            </a:extLst>
          </p:cNvPr>
          <p:cNvSpPr txBox="1"/>
          <p:nvPr/>
        </p:nvSpPr>
        <p:spPr>
          <a:xfrm>
            <a:off x="1623262" y="3237045"/>
            <a:ext cx="9636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>
                <a:solidFill>
                  <a:srgbClr val="0070C0"/>
                </a:solidFill>
              </a:rPr>
              <a:t>L’efficience de la mobilisation massive de la finance</a:t>
            </a:r>
          </a:p>
          <a:p>
            <a:pPr algn="r"/>
            <a:r>
              <a:rPr lang="fr-FR" sz="3200" dirty="0">
                <a:solidFill>
                  <a:srgbClr val="00B050"/>
                </a:solidFill>
              </a:rPr>
              <a:t> pour tenir les objectifs du Green Deal</a:t>
            </a:r>
          </a:p>
          <a:p>
            <a:pPr algn="r"/>
            <a:r>
              <a:rPr lang="fr-FR" sz="3200" dirty="0">
                <a:solidFill>
                  <a:srgbClr val="00B050"/>
                </a:solidFill>
              </a:rPr>
              <a:t> est un enjeu majeur</a:t>
            </a:r>
          </a:p>
        </p:txBody>
      </p:sp>
    </p:spTree>
    <p:extLst>
      <p:ext uri="{BB962C8B-B14F-4D97-AF65-F5344CB8AC3E}">
        <p14:creationId xmlns:p14="http://schemas.microsoft.com/office/powerpoint/2010/main" val="9910883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Assises du Clima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1" id="{444A41BE-815A-4A18-A363-A1FE7D7DCBA7}" vid="{89249EEE-AEB0-49F6-8F9F-31A282F83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Assises du Climat</Template>
  <TotalTime>62</TotalTime>
  <Words>158</Words>
  <Application>Microsoft Office PowerPoint</Application>
  <PresentationFormat>Personnalisé</PresentationFormat>
  <Paragraphs>19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Assises du Climat</vt:lpstr>
      <vt:lpstr>Si le climat était une banque,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</dc:creator>
  <cp:lastModifiedBy>Armel</cp:lastModifiedBy>
  <cp:revision>11</cp:revision>
  <dcterms:created xsi:type="dcterms:W3CDTF">2021-02-03T22:13:57Z</dcterms:created>
  <dcterms:modified xsi:type="dcterms:W3CDTF">2021-03-18T12:32:15Z</dcterms:modified>
</cp:coreProperties>
</file>