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AA2D"/>
    <a:srgbClr val="143264"/>
    <a:srgbClr val="009900"/>
    <a:srgbClr val="E6EBFA"/>
    <a:srgbClr val="C8D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527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9E47C9-05A8-400C-8659-75F10A988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8987" y="1600199"/>
            <a:ext cx="8299637" cy="1909763"/>
          </a:xfrm>
        </p:spPr>
        <p:txBody>
          <a:bodyPr anchor="b"/>
          <a:lstStyle>
            <a:lvl1pPr algn="l">
              <a:defRPr sz="6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139D1A-BC83-4C36-9056-E3063F016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8988" y="3602038"/>
            <a:ext cx="8299636" cy="127047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64BBF3-A968-4C69-89C3-5770B224E1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65768" y="7451484"/>
            <a:ext cx="2886074" cy="365125"/>
          </a:xfrm>
        </p:spPr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A5B46F-AE4C-4BFC-BCEB-42D1086F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8987" y="6356350"/>
            <a:ext cx="4718237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9A0DDE-C8AF-4FF9-B883-D7B28CA20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248024" cy="365125"/>
          </a:xfrm>
        </p:spPr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E180033-AC65-4630-9D30-84D70772A160}"/>
              </a:ext>
            </a:extLst>
          </p:cNvPr>
          <p:cNvSpPr txBox="1"/>
          <p:nvPr userDrawn="1"/>
        </p:nvSpPr>
        <p:spPr>
          <a:xfrm>
            <a:off x="3558988" y="-1"/>
            <a:ext cx="8299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Assises du climat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732DA6A0-9510-49E0-8681-312AC68B149B}"/>
              </a:ext>
            </a:extLst>
          </p:cNvPr>
          <p:cNvGrpSpPr/>
          <p:nvPr userDrawn="1"/>
        </p:nvGrpSpPr>
        <p:grpSpPr>
          <a:xfrm>
            <a:off x="333376" y="1604513"/>
            <a:ext cx="3036085" cy="3648974"/>
            <a:chOff x="405436" y="3904990"/>
            <a:chExt cx="2337834" cy="2661547"/>
          </a:xfrm>
        </p:grpSpPr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02BD15C2-ED16-4C85-B9FC-00ABC363DDC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344" y="3904990"/>
              <a:ext cx="1967436" cy="2064995"/>
            </a:xfrm>
            <a:prstGeom prst="rect">
              <a:avLst/>
            </a:prstGeom>
          </p:spPr>
        </p:pic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9C475130-099D-48FD-9E33-405C6A56134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75331">
              <a:off x="907418" y="4926612"/>
              <a:ext cx="1639925" cy="1639925"/>
            </a:xfrm>
            <a:prstGeom prst="rect">
              <a:avLst/>
            </a:prstGeom>
          </p:spPr>
        </p:pic>
        <p:pic>
          <p:nvPicPr>
            <p:cNvPr id="13" name="Image 12">
              <a:extLst>
                <a:ext uri="{FF2B5EF4-FFF2-40B4-BE49-F238E27FC236}">
                  <a16:creationId xmlns:a16="http://schemas.microsoft.com/office/drawing/2014/main" id="{759F9555-239F-4EC4-A880-320F9A7FF8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09556" y="5772086"/>
              <a:ext cx="1933714" cy="516572"/>
            </a:xfrm>
            <a:prstGeom prst="rect">
              <a:avLst/>
            </a:prstGeom>
          </p:spPr>
        </p:pic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1BE831BF-B3E8-4A8F-8A46-2B5B45ACC4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405436" y="5776400"/>
              <a:ext cx="236816" cy="47527"/>
            </a:xfrm>
            <a:prstGeom prst="rect">
              <a:avLst/>
            </a:prstGeom>
          </p:spPr>
        </p:pic>
      </p:grpSp>
      <p:sp>
        <p:nvSpPr>
          <p:cNvPr id="15" name="Espace réservé de la date 3">
            <a:extLst>
              <a:ext uri="{FF2B5EF4-FFF2-40B4-BE49-F238E27FC236}">
                <a16:creationId xmlns:a16="http://schemas.microsoft.com/office/drawing/2014/main" id="{01A89E74-F373-4FF6-BE32-C86045230824}"/>
              </a:ext>
            </a:extLst>
          </p:cNvPr>
          <p:cNvSpPr txBox="1">
            <a:spLocks/>
          </p:cNvSpPr>
          <p:nvPr userDrawn="1"/>
        </p:nvSpPr>
        <p:spPr>
          <a:xfrm>
            <a:off x="389627" y="6356350"/>
            <a:ext cx="29798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1704E7-5D70-459F-9B47-0DE55A49B698}" type="datetimeFigureOut">
              <a:rPr lang="fr-FR" smtClean="0"/>
              <a:pPr/>
              <a:t>25/03/2021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27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57F05C-A1D8-4F68-8C64-73640739A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E79A8A-77BE-474B-9F5D-09E149EC9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0724E7-E227-4D6D-9171-136B36060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53DDC6-C687-4B5B-8EE2-E0C063990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7DDD5B-9A83-47B7-836E-742BABE64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642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EEDB3F7-D38C-4CBC-88FB-C80FADE1AA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4CC49FA-0F4B-48CF-AB97-22F946EEB0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7F9058-CC5C-4322-B266-AB052945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E935F6-9298-4A9C-9649-5B99E100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2EA2E1-EF92-4580-9FF4-63E303DFE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72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7DDEF9-7501-4A03-B98D-821CDCA99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927" y="365125"/>
            <a:ext cx="10068647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8BD793-D9D6-44D9-93D8-B01A24D96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241" y="1825625"/>
            <a:ext cx="11492333" cy="4351338"/>
          </a:xfrm>
        </p:spPr>
        <p:txBody>
          <a:bodyPr/>
          <a:lstStyle>
            <a:lvl1pPr>
              <a:defRPr>
                <a:solidFill>
                  <a:srgbClr val="1432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1432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143264"/>
                </a:solidFill>
                <a:latin typeface="Century Gothic" panose="020B0502020202020204" pitchFamily="34" charset="0"/>
              </a:defRPr>
            </a:lvl3pPr>
            <a:lvl4pPr>
              <a:defRPr>
                <a:solidFill>
                  <a:srgbClr val="143264"/>
                </a:solidFill>
                <a:latin typeface="Century Gothic" panose="020B0502020202020204" pitchFamily="34" charset="0"/>
              </a:defRPr>
            </a:lvl4pPr>
            <a:lvl5pPr>
              <a:defRPr>
                <a:solidFill>
                  <a:srgbClr val="143264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15CDCA-60F6-4003-A45D-A5C8F677F5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4576" y="6356350"/>
            <a:ext cx="933450" cy="365125"/>
          </a:xfrm>
        </p:spPr>
        <p:txBody>
          <a:bodyPr/>
          <a:lstStyle>
            <a:lvl1pPr algn="ctr">
              <a:defRPr/>
            </a:lvl1pPr>
          </a:lstStyle>
          <a:p>
            <a:pPr algn="ctr"/>
            <a:fld id="{D41704E7-5D70-459F-9B47-0DE55A49B698}" type="datetimeFigureOut">
              <a:rPr lang="fr-FR" smtClean="0"/>
              <a:pPr algn="ctr"/>
              <a:t>25/03/2021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F8A6D6-18C0-47A2-8F5A-C8B76438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24847" y="6356350"/>
            <a:ext cx="9586053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085019-B038-42E5-8994-B30533C1F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4250" y="6356350"/>
            <a:ext cx="695324" cy="365125"/>
          </a:xfrm>
        </p:spPr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BE9C6D61-D529-4CD3-9D9C-4F4A9999BB61}"/>
              </a:ext>
            </a:extLst>
          </p:cNvPr>
          <p:cNvGrpSpPr/>
          <p:nvPr userDrawn="1"/>
        </p:nvGrpSpPr>
        <p:grpSpPr>
          <a:xfrm>
            <a:off x="476130" y="394686"/>
            <a:ext cx="1122814" cy="1430939"/>
            <a:chOff x="405436" y="3904990"/>
            <a:chExt cx="2337834" cy="2661547"/>
          </a:xfrm>
        </p:grpSpPr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F96415FA-CCBC-4535-8344-33BF102895F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344" y="3904990"/>
              <a:ext cx="1967436" cy="2064995"/>
            </a:xfrm>
            <a:prstGeom prst="rect">
              <a:avLst/>
            </a:prstGeom>
          </p:spPr>
        </p:pic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25EFAF48-3C80-4A99-875E-8DE3FA31C30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75331">
              <a:off x="907418" y="4926612"/>
              <a:ext cx="1639925" cy="1639925"/>
            </a:xfrm>
            <a:prstGeom prst="rect">
              <a:avLst/>
            </a:prstGeom>
          </p:spPr>
        </p:pic>
        <p:pic>
          <p:nvPicPr>
            <p:cNvPr id="16" name="Image 15">
              <a:extLst>
                <a:ext uri="{FF2B5EF4-FFF2-40B4-BE49-F238E27FC236}">
                  <a16:creationId xmlns:a16="http://schemas.microsoft.com/office/drawing/2014/main" id="{D087C67D-A05B-4CD6-8B1C-C55ACE9A60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09556" y="5772086"/>
              <a:ext cx="1933714" cy="516572"/>
            </a:xfrm>
            <a:prstGeom prst="rect">
              <a:avLst/>
            </a:prstGeom>
          </p:spPr>
        </p:pic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E3707F49-0F51-479F-8F80-6AAA866EDCB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405436" y="5776400"/>
              <a:ext cx="236816" cy="475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4264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C1F9C7-CFC3-48BD-81B0-594A8C002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2060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173A4A-8BEF-4021-95F4-634D23DCF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A4CB34-8627-438C-AC67-82B631064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B2E759-CD12-4927-AB05-3A6BF811E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F53A4B-9C32-455A-B0CC-CF7AD84A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89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9E02A8-0C96-4C84-A3A5-78D86D17F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C66E26-2CF8-4D60-A723-079AFC548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24BC97-ECF1-4FD8-9743-B10240106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C83FBF-4A6E-4AEE-B652-DDB25671A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CA4FB0-0602-4342-BB6F-9BE68BEB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653D5A-8422-492A-B23D-DB5E6A82E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97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B6D1C-5082-430B-9BEF-BD0798B04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AAA3F1-9F7D-4468-8FE0-8E8166350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9B05DFD-2633-437C-8DB6-2B8A8E9AA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73D672-000C-4D0D-AA0D-9B51AE867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2E36811-2DCF-49B6-938C-321ACB59D8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0CEDE98-2BF0-48B5-BAE8-3888709BE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02E4221-8230-42FE-AF1C-71EC77FC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CE880CF-7417-425F-BB57-4FF516C01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88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92F710-3FDC-468F-A569-54D916FAE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760271A-F69E-4BB1-975D-894F22CEF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52D443-3893-4346-A890-F3D27787F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5FB8AFB-680D-4355-8138-E0ADD42A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14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3730F2-0F85-4759-A385-0BBD7B208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A4FE527-FB9B-4AF6-9FF9-475B046F8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0D7B2A-3C93-427E-83F4-9B5562946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13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6B9811-9D03-4233-91AA-7B6073324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685EB7-150B-4A85-AB20-6906272F6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AEF146-8092-40E7-A7A9-AE10287C8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E31FE7-C1D9-45A3-AA46-CFA57A633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19B8C4-47D3-4B00-BFD9-E11F4BB17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DD55B2-F091-44B6-9DD2-1C62054B1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90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961093-4608-4E92-A7D6-5E492363B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254EB9F-6EAA-4F8C-85D0-55877CCF7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26ED3E-6E0D-4F9C-AA81-485D521E4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A37557-BF5E-48A3-964C-4FB9D76F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0D5786-DD69-498A-A3C6-BB6BF736D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C0745A-9C3A-491A-B8D2-EE170134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85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35BBD86-B7B1-49C1-ABBA-75056C4C1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928427-5FC2-4E3D-A5CE-131245EC8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1422B2-8088-4032-8321-7BBD4DC83D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704E7-5D70-459F-9B47-0DE55A49B698}" type="datetimeFigureOut">
              <a:rPr lang="fr-FR" smtClean="0"/>
              <a:t>25/03/2021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C7CE23-ED46-4D5A-B6F5-D61FA3DEA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02C625-78AC-42B1-946D-475630613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897A2-3D9A-453E-92A8-55011DC99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3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432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43264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43264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43264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43264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7230C8-8E66-4F46-85E7-00199D1DC6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Contenir la pression des intérêts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5249C78-3E61-4BD0-B379-2BE1585203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143264"/>
                </a:solidFill>
              </a:rPr>
              <a:t>Michel Cucchi</a:t>
            </a:r>
          </a:p>
        </p:txBody>
      </p:sp>
    </p:spTree>
    <p:extLst>
      <p:ext uri="{BB962C8B-B14F-4D97-AF65-F5344CB8AC3E}">
        <p14:creationId xmlns:p14="http://schemas.microsoft.com/office/powerpoint/2010/main" val="3924196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3000">
              <a:schemeClr val="bg1"/>
            </a:gs>
            <a:gs pos="0">
              <a:srgbClr val="C8D7F5"/>
            </a:gs>
            <a:gs pos="98000">
              <a:schemeClr val="bg1"/>
            </a:gs>
            <a:gs pos="100000">
              <a:srgbClr val="C8D7F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5F9356-4F76-4390-AC66-8DE49429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Constatations générales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CFDD47-71BE-4C0B-B4C4-0D8501364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241" y="1825625"/>
            <a:ext cx="11492333" cy="4667250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>
                <a:solidFill>
                  <a:srgbClr val="143264"/>
                </a:solidFill>
              </a:rPr>
              <a:t>Hypothèse</a:t>
            </a:r>
            <a:r>
              <a:rPr lang="fr-FR" dirty="0">
                <a:solidFill>
                  <a:srgbClr val="143264"/>
                </a:solidFill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fr-FR" dirty="0">
                <a:solidFill>
                  <a:srgbClr val="143264"/>
                </a:solidFill>
              </a:rPr>
              <a:t>La représentation courante </a:t>
            </a:r>
            <a:r>
              <a:rPr lang="fr-FR" dirty="0"/>
              <a:t>de l’économie et de l’action politique ne produit </a:t>
            </a:r>
            <a:r>
              <a:rPr lang="fr-FR" b="1" dirty="0"/>
              <a:t>aucune </a:t>
            </a:r>
            <a:r>
              <a:rPr lang="fr-FR" b="1" dirty="0">
                <a:solidFill>
                  <a:srgbClr val="143264"/>
                </a:solidFill>
              </a:rPr>
              <a:t>incitation particulière à la décarbonation</a:t>
            </a:r>
            <a:r>
              <a:rPr lang="fr-FR" dirty="0">
                <a:solidFill>
                  <a:srgbClr val="143264"/>
                </a:solidFill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fr-FR" dirty="0"/>
              <a:t>La décarbonation est de nature à </a:t>
            </a:r>
            <a:r>
              <a:rPr lang="fr-FR" b="1" dirty="0"/>
              <a:t>transformer substantiellement le contexte qui confère aux acteurs économiques et politiques leur pouvoir et leur autorité</a:t>
            </a:r>
            <a:r>
              <a:rPr lang="fr-FR" dirty="0"/>
              <a:t>.</a:t>
            </a:r>
          </a:p>
          <a:p>
            <a:pPr lvl="1">
              <a:lnSpc>
                <a:spcPct val="150000"/>
              </a:lnSpc>
            </a:pPr>
            <a:r>
              <a:rPr lang="fr-FR" dirty="0">
                <a:solidFill>
                  <a:srgbClr val="143264"/>
                </a:solidFill>
              </a:rPr>
              <a:t>Même en admettant les périls qui nous menacent, </a:t>
            </a:r>
            <a:r>
              <a:rPr lang="fr-FR" b="1" dirty="0">
                <a:solidFill>
                  <a:srgbClr val="143264"/>
                </a:solidFill>
              </a:rPr>
              <a:t>la finalité de tout pouvoir est de se maintenir, voire d’augmenter son périmètre</a:t>
            </a:r>
            <a:r>
              <a:rPr lang="fr-FR" dirty="0">
                <a:solidFill>
                  <a:srgbClr val="143264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FR" b="1" dirty="0"/>
              <a:t>A quoi peut-on donc s’attendre?</a:t>
            </a:r>
          </a:p>
          <a:p>
            <a:pPr lvl="1">
              <a:lnSpc>
                <a:spcPct val="170000"/>
              </a:lnSpc>
            </a:pPr>
            <a:r>
              <a:rPr lang="fr-FR" b="1" dirty="0">
                <a:solidFill>
                  <a:srgbClr val="143264"/>
                </a:solidFill>
              </a:rPr>
              <a:t>Une surenchère de conservatisme, voire d’isolationnisme</a:t>
            </a:r>
            <a:r>
              <a:rPr lang="fr-FR" dirty="0">
                <a:solidFill>
                  <a:srgbClr val="143264"/>
                </a:solidFill>
              </a:rPr>
              <a:t>, de l’oligarchi</a:t>
            </a:r>
            <a:r>
              <a:rPr lang="fr-FR" dirty="0"/>
              <a:t>e (« la société du CAC40 », les institutions les plus éloignées des citoyens et de leurs difficultés quotidiennes, etc.)</a:t>
            </a:r>
          </a:p>
          <a:p>
            <a:pPr lvl="1">
              <a:lnSpc>
                <a:spcPct val="170000"/>
              </a:lnSpc>
            </a:pPr>
            <a:r>
              <a:rPr lang="fr-FR" b="1" dirty="0">
                <a:solidFill>
                  <a:srgbClr val="143264"/>
                </a:solidFill>
              </a:rPr>
              <a:t>Des offensives de porteurs d’intérêts particuliers</a:t>
            </a:r>
            <a:r>
              <a:rPr lang="fr-FR" dirty="0">
                <a:solidFill>
                  <a:srgbClr val="143264"/>
                </a:solidFill>
              </a:rPr>
              <a:t>, communicants, marchands de doute, bateleurs multimédia, destructeurs de réputation, et davantage dans des pays éloignés de l’État de droit</a:t>
            </a:r>
          </a:p>
        </p:txBody>
      </p:sp>
    </p:spTree>
    <p:extLst>
      <p:ext uri="{BB962C8B-B14F-4D97-AF65-F5344CB8AC3E}">
        <p14:creationId xmlns:p14="http://schemas.microsoft.com/office/powerpoint/2010/main" val="129212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5F9356-4F76-4390-AC66-8DE49429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Une réponse générale à la pression des intérêts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CFDD47-71BE-4C0B-B4C4-0D8501364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241" y="1825625"/>
            <a:ext cx="11492333" cy="4179521"/>
          </a:xfrm>
        </p:spPr>
        <p:txBody>
          <a:bodyPr>
            <a:normAutofit fontScale="77500" lnSpcReduction="20000"/>
          </a:bodyPr>
          <a:lstStyle/>
          <a:p>
            <a:r>
              <a:rPr lang="fr-FR" dirty="0">
                <a:solidFill>
                  <a:srgbClr val="143264"/>
                </a:solidFill>
              </a:rPr>
              <a:t>Un État fort dans ses institutions (et non pas autoritaire)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Qui entend, </a:t>
            </a:r>
            <a:r>
              <a:rPr lang="fr-FR" b="1" dirty="0"/>
              <a:t>écoute les citoyens</a:t>
            </a:r>
            <a:r>
              <a:rPr lang="fr-FR" dirty="0"/>
              <a:t>, est capable de comprendre leur parole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>
                <a:solidFill>
                  <a:srgbClr val="143264"/>
                </a:solidFill>
              </a:rPr>
              <a:t>En capacit</a:t>
            </a:r>
            <a:r>
              <a:rPr lang="fr-FR" dirty="0"/>
              <a:t>é d’agir </a:t>
            </a:r>
            <a:r>
              <a:rPr lang="fr-FR" b="1" dirty="0"/>
              <a:t>sans compromission systémique avec les porteurs d’intérêts particuliers</a:t>
            </a:r>
            <a:r>
              <a:rPr lang="fr-FR" dirty="0"/>
              <a:t> (non dégradé par une corruption systémique)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>
                <a:solidFill>
                  <a:srgbClr val="143264"/>
                </a:solidFill>
              </a:rPr>
              <a:t>Capable de </a:t>
            </a:r>
            <a:r>
              <a:rPr lang="fr-FR" b="1" dirty="0"/>
              <a:t>changer ce qui engage la trajectoire de notre pays dans les décennies à avenir, c’est-à-dire les représentations et les infrastructures</a:t>
            </a:r>
            <a:r>
              <a:rPr lang="fr-FR" dirty="0"/>
              <a:t>, et doté en particulier d’une capacité d’investissement massif (à l’instar du New Deal, ou peut-être comme actuellement Joe Biden)</a:t>
            </a:r>
          </a:p>
          <a:p>
            <a:pPr>
              <a:spcBef>
                <a:spcPts val="1200"/>
              </a:spcBef>
            </a:pPr>
            <a:r>
              <a:rPr lang="fr-FR" dirty="0"/>
              <a:t>Une force résidant dans l’équilibre</a:t>
            </a:r>
          </a:p>
          <a:p>
            <a:pPr lvl="1">
              <a:lnSpc>
                <a:spcPct val="170000"/>
              </a:lnSpc>
            </a:pPr>
            <a:r>
              <a:rPr lang="fr-FR" dirty="0"/>
              <a:t>Equilibre des institutions: le pouvoir est arrêté par un autre pouvoir au sein du jeu institutionnel (</a:t>
            </a:r>
            <a:r>
              <a:rPr lang="fr-FR" i="1" dirty="0"/>
              <a:t>L’esprit des lois</a:t>
            </a:r>
            <a:r>
              <a:rPr lang="fr-FR" dirty="0"/>
              <a:t>)</a:t>
            </a:r>
          </a:p>
          <a:p>
            <a:pPr lvl="1">
              <a:lnSpc>
                <a:spcPct val="170000"/>
              </a:lnSpc>
            </a:pPr>
            <a:r>
              <a:rPr lang="fr-FR" dirty="0"/>
              <a:t>Confrontation à d’autres expressions du pouvoir du peuple que la seule représentation élective (aristocratique)  </a:t>
            </a:r>
            <a:endParaRPr lang="fr-FR" dirty="0">
              <a:solidFill>
                <a:srgbClr val="1432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49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5F9356-4F76-4390-AC66-8DE49429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Propositions pour un dispositif carbone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CFDD47-71BE-4C0B-B4C4-0D8501364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23" y="1825624"/>
            <a:ext cx="11834446" cy="490928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fr-FR" dirty="0">
                <a:solidFill>
                  <a:srgbClr val="143264"/>
                </a:solidFill>
              </a:rPr>
              <a:t>Une puissance publique forte influencée par les communs plutôt que r les particuliers</a:t>
            </a:r>
          </a:p>
          <a:p>
            <a:pPr lvl="1">
              <a:lnSpc>
                <a:spcPct val="150000"/>
              </a:lnSpc>
            </a:pPr>
            <a:r>
              <a:rPr lang="fr-FR" b="1" dirty="0"/>
              <a:t>Fonder/articuler l’action publique sur une gestion concertée des communs</a:t>
            </a:r>
            <a:r>
              <a:rPr lang="fr-FR" dirty="0"/>
              <a:t> (air, eau, GES, etc.) sous la forme des partenariats soutenus par l’ONU (ODD17)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Inscription de notre dispositif carbone dans l’Agenda 2030 de l’ONU</a:t>
            </a:r>
          </a:p>
          <a:p>
            <a:pPr lvl="1">
              <a:lnSpc>
                <a:spcPct val="150000"/>
              </a:lnSpc>
            </a:pPr>
            <a:r>
              <a:rPr lang="fr-FR" dirty="0"/>
              <a:t>Doter le dispositif d’</a:t>
            </a:r>
            <a:r>
              <a:rPr lang="fr-FR" b="1" dirty="0"/>
              <a:t>une gouvernance robuste, multipartite</a:t>
            </a:r>
            <a:endParaRPr lang="fr-FR" dirty="0"/>
          </a:p>
          <a:p>
            <a:pPr lvl="2"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Composante citoyenne (tirage au sort, élection, autre)</a:t>
            </a:r>
          </a:p>
          <a:p>
            <a:pPr lvl="2"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Composante publique: État, collectivités, hôpitaux</a:t>
            </a:r>
          </a:p>
          <a:p>
            <a:pPr lvl="2"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Composante économique: entreprises, syndicats, ordres professionnels</a:t>
            </a:r>
          </a:p>
          <a:p>
            <a:pPr lvl="2"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Composante scientifique (domaines pluriels)</a:t>
            </a:r>
          </a:p>
          <a:p>
            <a:pPr lvl="2"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Composante associative (ONG compétentes)</a:t>
            </a:r>
          </a:p>
          <a:p>
            <a:pPr lvl="2">
              <a:lnSpc>
                <a:spcPct val="15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Composante éthique: déontologie, organisation de l’alerte, organisation du recours</a:t>
            </a:r>
          </a:p>
          <a:p>
            <a:pPr lvl="1"/>
            <a:endParaRPr lang="fr-FR" dirty="0">
              <a:solidFill>
                <a:srgbClr val="1432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95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5F9356-4F76-4390-AC66-8DE49429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Propositions pour un dispositif carbone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CFDD47-71BE-4C0B-B4C4-0D8501364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241" y="1825624"/>
            <a:ext cx="11492333" cy="454000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fr-FR" dirty="0">
                <a:solidFill>
                  <a:srgbClr val="143264"/>
                </a:solidFill>
              </a:rPr>
              <a:t>S’assurer de la </a:t>
            </a:r>
            <a:r>
              <a:rPr lang="fr-FR" b="1" dirty="0">
                <a:solidFill>
                  <a:srgbClr val="143264"/>
                </a:solidFill>
              </a:rPr>
              <a:t>loyauté des agents publics</a:t>
            </a:r>
            <a:r>
              <a:rPr lang="fr-FR" dirty="0">
                <a:solidFill>
                  <a:srgbClr val="143264"/>
                </a:solidFill>
              </a:rPr>
              <a:t>, les </a:t>
            </a:r>
            <a:r>
              <a:rPr lang="fr-FR" b="1" dirty="0">
                <a:solidFill>
                  <a:srgbClr val="143264"/>
                </a:solidFill>
              </a:rPr>
              <a:t>former aux enjeux vitaux</a:t>
            </a:r>
            <a:r>
              <a:rPr lang="fr-FR" dirty="0">
                <a:solidFill>
                  <a:srgbClr val="143264"/>
                </a:solidFill>
              </a:rPr>
              <a:t> et les </a:t>
            </a:r>
            <a:r>
              <a:rPr lang="fr-FR" b="1" dirty="0">
                <a:solidFill>
                  <a:srgbClr val="143264"/>
                </a:solidFill>
              </a:rPr>
              <a:t>placer en situation de responsabilité à l’égard des risques et menaces collectives</a:t>
            </a:r>
            <a:r>
              <a:rPr lang="fr-FR" dirty="0">
                <a:solidFill>
                  <a:srgbClr val="143264"/>
                </a:solidFill>
              </a:rPr>
              <a:t> (en l’occurrence, la responsabilité de décarboner les activités et les modes de vie)</a:t>
            </a:r>
          </a:p>
          <a:p>
            <a:pPr lvl="1">
              <a:lnSpc>
                <a:spcPct val="170000"/>
              </a:lnSpc>
            </a:pPr>
            <a:r>
              <a:rPr lang="fr-FR" dirty="0"/>
              <a:t>Toucher leur cœur et leur intelligence avant de les doter de leur compétence traditionnelle de formalisation et de contrôle</a:t>
            </a:r>
          </a:p>
          <a:p>
            <a:pPr lvl="1">
              <a:lnSpc>
                <a:spcPct val="170000"/>
              </a:lnSpc>
            </a:pPr>
            <a:r>
              <a:rPr lang="fr-FR" dirty="0">
                <a:solidFill>
                  <a:srgbClr val="143264"/>
                </a:solidFill>
              </a:rPr>
              <a:t>Ouvrir cette compétence au traitement des questions « supraliminaires » telles que le dérèglement climatique, la destruction du vivant et l’intoxication des milieux</a:t>
            </a:r>
          </a:p>
          <a:p>
            <a:pPr>
              <a:lnSpc>
                <a:spcPct val="120000"/>
              </a:lnSpc>
            </a:pPr>
            <a:r>
              <a:rPr lang="fr-FR" dirty="0"/>
              <a:t>Insérer</a:t>
            </a:r>
            <a:r>
              <a:rPr lang="fr-FR" b="1" dirty="0"/>
              <a:t> des dispositifs assurant l’intégrité de la décision publique</a:t>
            </a:r>
            <a:r>
              <a:rPr lang="fr-FR" dirty="0"/>
              <a:t> </a:t>
            </a:r>
            <a:r>
              <a:rPr lang="fr-FR" b="1" dirty="0"/>
              <a:t>à tous les niveaux</a:t>
            </a:r>
          </a:p>
          <a:p>
            <a:pPr marL="457200" lvl="1" indent="0">
              <a:lnSpc>
                <a:spcPct val="170000"/>
              </a:lnSpc>
              <a:buNone/>
            </a:pPr>
            <a:r>
              <a:rPr lang="fr-FR" dirty="0">
                <a:solidFill>
                  <a:srgbClr val="143264"/>
                </a:solidFill>
              </a:rPr>
              <a:t>Prendre au </a:t>
            </a:r>
            <a:r>
              <a:rPr lang="fr-FR" dirty="0"/>
              <a:t>sérieux la nécessité de protéger les agents publics à l’égard du risque professionnel attaché à la prise de décision</a:t>
            </a:r>
          </a:p>
          <a:p>
            <a:pPr>
              <a:lnSpc>
                <a:spcPct val="120000"/>
              </a:lnSpc>
            </a:pPr>
            <a:r>
              <a:rPr lang="fr-FR" b="1" dirty="0">
                <a:solidFill>
                  <a:srgbClr val="143264"/>
                </a:solidFill>
              </a:rPr>
              <a:t>Renforcer l’investissement public</a:t>
            </a:r>
            <a:r>
              <a:rPr lang="fr-FR" dirty="0">
                <a:solidFill>
                  <a:srgbClr val="143264"/>
                </a:solidFill>
              </a:rPr>
              <a:t> par des politiques économiques et financières appropriées</a:t>
            </a:r>
          </a:p>
          <a:p>
            <a:pPr marL="457200" lvl="1" indent="0">
              <a:lnSpc>
                <a:spcPct val="170000"/>
              </a:lnSpc>
              <a:buNone/>
            </a:pPr>
            <a:r>
              <a:rPr lang="fr-FR" dirty="0"/>
              <a:t>Nécessaires pour élaborer le dispositif carbone et pour former les professionnels</a:t>
            </a:r>
            <a:endParaRPr lang="fr-FR" dirty="0">
              <a:solidFill>
                <a:srgbClr val="1432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669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5F9356-4F76-4390-AC66-8DE494291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927" y="3292961"/>
            <a:ext cx="10068647" cy="1325563"/>
          </a:xfrm>
        </p:spPr>
        <p:txBody>
          <a:bodyPr/>
          <a:lstStyle/>
          <a:p>
            <a:r>
              <a:rPr lang="fr-FR" dirty="0"/>
              <a:t>Merci pour votre attention…</a:t>
            </a:r>
          </a:p>
        </p:txBody>
      </p:sp>
    </p:spTree>
    <p:extLst>
      <p:ext uri="{BB962C8B-B14F-4D97-AF65-F5344CB8AC3E}">
        <p14:creationId xmlns:p14="http://schemas.microsoft.com/office/powerpoint/2010/main" val="18122398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444A41BE-815A-4A18-A363-A1FE7D7DCBA7}" vid="{89249EEE-AEB0-49F6-8F9F-31A282F83A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Assises du Climat</Template>
  <TotalTime>53</TotalTime>
  <Words>559</Words>
  <Application>Microsoft Office PowerPoint</Application>
  <PresentationFormat>Grand écran</PresentationFormat>
  <Paragraphs>38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Thème Office</vt:lpstr>
      <vt:lpstr>Contenir la pression des intérêts</vt:lpstr>
      <vt:lpstr>Constatations générales</vt:lpstr>
      <vt:lpstr>Une réponse générale à la pression des intérêts</vt:lpstr>
      <vt:lpstr>Propositions pour un dispositif carbone (1)</vt:lpstr>
      <vt:lpstr>Propositions pour un dispositif carbone (2)</vt:lpstr>
      <vt:lpstr>Merci pour votre attention…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Contenir la pression des intérêts</dc:title>
  <dc:creator>Michel Cucchi</dc:creator>
  <cp:lastModifiedBy>Michel Cucchi</cp:lastModifiedBy>
  <cp:revision>21</cp:revision>
  <dcterms:created xsi:type="dcterms:W3CDTF">2021-03-25T15:34:45Z</dcterms:created>
  <dcterms:modified xsi:type="dcterms:W3CDTF">2021-03-25T16:31:19Z</dcterms:modified>
</cp:coreProperties>
</file>