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83" r:id="rId3"/>
    <p:sldId id="282" r:id="rId4"/>
    <p:sldId id="284" r:id="rId5"/>
  </p:sldIdLst>
  <p:sldSz cx="9144000" cy="5143500" type="screen16x9"/>
  <p:notesSz cx="6858000" cy="9144000"/>
  <p:embeddedFontLst>
    <p:embeddedFont>
      <p:font typeface="Roboto Slab" panose="020B0604020202020204" charset="0"/>
      <p:regular r:id="rId7"/>
      <p:bold r:id="rId8"/>
    </p:embeddedFont>
    <p:embeddedFont>
      <p:font typeface="Tahoma" panose="020B0604030504040204" pitchFamily="34" charset="0"/>
      <p:regular r:id="rId9"/>
      <p:bold r:id="rId10"/>
    </p:embeddedFont>
    <p:embeddedFont>
      <p:font typeface="Source Sans Pro" panose="020B060402020202020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7" roundtripDataSignature="AMtx7mja6+Ar7XZM2cAo+BFhld5X/h+ZL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-75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47" Type="http://customschemas.google.com/relationships/presentationmetadata" Target="metadata"/><Relationship Id="rId50" Type="http://schemas.openxmlformats.org/officeDocument/2006/relationships/theme" Target="theme/theme1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49" Type="http://schemas.openxmlformats.org/officeDocument/2006/relationships/viewProps" Target="viewProp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Relationship Id="rId4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4191352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" name="Google Shape;4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/>
              <a:t>Ingénieur chez airbus DS à toulouse.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/>
              <a:t>Réflexion informelle sur les moyens de réduire les émissions de GES démarrée au sein d’un groupe de collègues en début d’année.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/>
              <a:t>Contact avec différentes personnes ayant travaillé sur le sujet (Mathilde Szuba – sociologue expérience britannique, le collectif CompteCarbone dans le cadre de la convention citoyenne pour le climat, et des initiatives personnelles / publication d’articles)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/>
              <a:t>Sujet intéressant, qui tranche avec les politiques classiques -&gt; But: unifier les réflexions sur le sujet, de manière a-politique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/>
              <a:t>Présentation du concept, en quoi le compte carbone présente des avantages particuliers par rapport aux politiques environnementales actuelles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/>
              <a:t>Cette présentation va surement soulever bcp de questions, auxquelles je n’aurais peut être pas de réponses.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/>
              <a:t>Projet et groupes de travail pour aller en profondeur et évaluer la faisabilité ‘dans la vraie vie’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51" name="Google Shape;551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44" name="Google Shape;544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44" name="Google Shape;544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3"/>
          <p:cNvSpPr txBox="1">
            <a:spLocks noGrp="1"/>
          </p:cNvSpPr>
          <p:nvPr>
            <p:ph type="ctrTitle"/>
          </p:nvPr>
        </p:nvSpPr>
        <p:spPr>
          <a:xfrm>
            <a:off x="1700185" y="1991850"/>
            <a:ext cx="5807400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 b="1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 b="1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 b="1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 b="1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 b="1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 b="1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 b="1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 b="1"/>
            </a:lvl9pPr>
          </a:lstStyle>
          <a:p>
            <a:endParaRPr/>
          </a:p>
        </p:txBody>
      </p:sp>
      <p:sp>
        <p:nvSpPr>
          <p:cNvPr id="11" name="Google Shape;11;p33"/>
          <p:cNvSpPr/>
          <p:nvPr/>
        </p:nvSpPr>
        <p:spPr>
          <a:xfrm>
            <a:off x="7337531" y="4630074"/>
            <a:ext cx="96300" cy="960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33"/>
          <p:cNvSpPr/>
          <p:nvPr/>
        </p:nvSpPr>
        <p:spPr>
          <a:xfrm>
            <a:off x="7790243" y="4182401"/>
            <a:ext cx="96300" cy="960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33"/>
          <p:cNvSpPr/>
          <p:nvPr/>
        </p:nvSpPr>
        <p:spPr>
          <a:xfrm>
            <a:off x="8893253" y="3333348"/>
            <a:ext cx="57600" cy="576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33"/>
          <p:cNvSpPr/>
          <p:nvPr/>
        </p:nvSpPr>
        <p:spPr>
          <a:xfrm>
            <a:off x="8771302" y="4923775"/>
            <a:ext cx="96300" cy="960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33"/>
          <p:cNvSpPr/>
          <p:nvPr/>
        </p:nvSpPr>
        <p:spPr>
          <a:xfrm>
            <a:off x="2386266" y="508134"/>
            <a:ext cx="96300" cy="960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33"/>
          <p:cNvSpPr/>
          <p:nvPr/>
        </p:nvSpPr>
        <p:spPr>
          <a:xfrm>
            <a:off x="479460" y="2703980"/>
            <a:ext cx="96300" cy="960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33"/>
          <p:cNvSpPr/>
          <p:nvPr/>
        </p:nvSpPr>
        <p:spPr>
          <a:xfrm>
            <a:off x="261540" y="643097"/>
            <a:ext cx="96300" cy="960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33"/>
          <p:cNvSpPr/>
          <p:nvPr/>
        </p:nvSpPr>
        <p:spPr>
          <a:xfrm>
            <a:off x="507235" y="1080863"/>
            <a:ext cx="192600" cy="192300"/>
          </a:xfrm>
          <a:prstGeom prst="ellipse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33"/>
          <p:cNvSpPr/>
          <p:nvPr/>
        </p:nvSpPr>
        <p:spPr>
          <a:xfrm>
            <a:off x="8314019" y="3625322"/>
            <a:ext cx="144300" cy="144000"/>
          </a:xfrm>
          <a:prstGeom prst="ellipse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33"/>
          <p:cNvSpPr/>
          <p:nvPr/>
        </p:nvSpPr>
        <p:spPr>
          <a:xfrm>
            <a:off x="8882858" y="4186761"/>
            <a:ext cx="144300" cy="144000"/>
          </a:xfrm>
          <a:prstGeom prst="ellipse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33"/>
          <p:cNvSpPr/>
          <p:nvPr/>
        </p:nvSpPr>
        <p:spPr>
          <a:xfrm>
            <a:off x="158313" y="1596559"/>
            <a:ext cx="57600" cy="576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33"/>
          <p:cNvSpPr/>
          <p:nvPr/>
        </p:nvSpPr>
        <p:spPr>
          <a:xfrm>
            <a:off x="1396483" y="226428"/>
            <a:ext cx="192600" cy="192300"/>
          </a:xfrm>
          <a:prstGeom prst="ellipse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33"/>
          <p:cNvSpPr/>
          <p:nvPr/>
        </p:nvSpPr>
        <p:spPr>
          <a:xfrm>
            <a:off x="617492" y="2000594"/>
            <a:ext cx="57600" cy="576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33"/>
          <p:cNvSpPr/>
          <p:nvPr/>
        </p:nvSpPr>
        <p:spPr>
          <a:xfrm>
            <a:off x="3425273" y="387880"/>
            <a:ext cx="57600" cy="57600"/>
          </a:xfrm>
          <a:prstGeom prst="ellipse">
            <a:avLst/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33"/>
          <p:cNvSpPr/>
          <p:nvPr/>
        </p:nvSpPr>
        <p:spPr>
          <a:xfrm>
            <a:off x="8014029" y="4567546"/>
            <a:ext cx="192600" cy="192300"/>
          </a:xfrm>
          <a:prstGeom prst="ellipse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4"/>
          <p:cNvSpPr txBox="1">
            <a:spLocks noGrp="1"/>
          </p:cNvSpPr>
          <p:nvPr>
            <p:ph type="title"/>
          </p:nvPr>
        </p:nvSpPr>
        <p:spPr>
          <a:xfrm>
            <a:off x="786150" y="308120"/>
            <a:ext cx="7571700" cy="7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4"/>
          <p:cNvSpPr txBox="1">
            <a:spLocks noGrp="1"/>
          </p:cNvSpPr>
          <p:nvPr>
            <p:ph type="body" idx="1"/>
          </p:nvPr>
        </p:nvSpPr>
        <p:spPr>
          <a:xfrm>
            <a:off x="786150" y="1200150"/>
            <a:ext cx="24198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◎"/>
              <a:defRPr sz="1800"/>
            </a:lvl1pPr>
            <a:lvl2pPr marL="914400" lvl="1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◉"/>
              <a:defRPr sz="1800"/>
            </a:lvl3pPr>
            <a:lvl4pPr marL="1828800" lvl="3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34"/>
          <p:cNvSpPr txBox="1">
            <a:spLocks noGrp="1"/>
          </p:cNvSpPr>
          <p:nvPr>
            <p:ph type="body" idx="2"/>
          </p:nvPr>
        </p:nvSpPr>
        <p:spPr>
          <a:xfrm>
            <a:off x="3329992" y="1200150"/>
            <a:ext cx="24198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◎"/>
              <a:defRPr sz="1800"/>
            </a:lvl1pPr>
            <a:lvl2pPr marL="914400" lvl="1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◉"/>
              <a:defRPr sz="1800"/>
            </a:lvl3pPr>
            <a:lvl4pPr marL="1828800" lvl="3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34"/>
          <p:cNvSpPr txBox="1">
            <a:spLocks noGrp="1"/>
          </p:cNvSpPr>
          <p:nvPr>
            <p:ph type="body" idx="3"/>
          </p:nvPr>
        </p:nvSpPr>
        <p:spPr>
          <a:xfrm>
            <a:off x="5873834" y="1200150"/>
            <a:ext cx="24198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◎"/>
              <a:defRPr sz="1800"/>
            </a:lvl1pPr>
            <a:lvl2pPr marL="914400" lvl="1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◉"/>
              <a:defRPr sz="1800"/>
            </a:lvl3pPr>
            <a:lvl4pPr marL="1828800" lvl="3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1" name="Google Shape;31;p34"/>
          <p:cNvSpPr txBox="1">
            <a:spLocks noGrp="1"/>
          </p:cNvSpPr>
          <p:nvPr>
            <p:ph type="sldNum" idx="12"/>
          </p:nvPr>
        </p:nvSpPr>
        <p:spPr>
          <a:xfrm>
            <a:off x="84043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blipFill>
          <a:blip r:embed="rId4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2"/>
          <p:cNvSpPr txBox="1">
            <a:spLocks noGrp="1"/>
          </p:cNvSpPr>
          <p:nvPr>
            <p:ph type="title"/>
          </p:nvPr>
        </p:nvSpPr>
        <p:spPr>
          <a:xfrm>
            <a:off x="786150" y="308120"/>
            <a:ext cx="7571700" cy="7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oboto Slab"/>
              <a:buNone/>
              <a:defRPr sz="2000" b="0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oboto Slab"/>
              <a:buNone/>
              <a:defRPr sz="2000" b="0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oboto Slab"/>
              <a:buNone/>
              <a:defRPr sz="2000" b="0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oboto Slab"/>
              <a:buNone/>
              <a:defRPr sz="2000" b="0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oboto Slab"/>
              <a:buNone/>
              <a:defRPr sz="2000" b="0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oboto Slab"/>
              <a:buNone/>
              <a:defRPr sz="2000" b="0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oboto Slab"/>
              <a:buNone/>
              <a:defRPr sz="2000" b="0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oboto Slab"/>
              <a:buNone/>
              <a:defRPr sz="2000" b="0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Roboto Slab"/>
              <a:buNone/>
              <a:defRPr sz="2000" b="0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32"/>
          <p:cNvSpPr txBox="1">
            <a:spLocks noGrp="1"/>
          </p:cNvSpPr>
          <p:nvPr>
            <p:ph type="body" idx="1"/>
          </p:nvPr>
        </p:nvSpPr>
        <p:spPr>
          <a:xfrm>
            <a:off x="786150" y="1261700"/>
            <a:ext cx="7571700" cy="35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Source Sans Pro"/>
              <a:buChar char="◎"/>
              <a:defRPr sz="3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Source Sans Pro"/>
              <a:buChar char="○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Source Sans Pro"/>
              <a:buChar char="◉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●"/>
              <a:defRPr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○"/>
              <a:defRPr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■"/>
              <a:defRPr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●"/>
              <a:defRPr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○"/>
              <a:defRPr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ource Sans Pro"/>
              <a:buChar char="■"/>
              <a:defRPr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Google Shape;8;p32"/>
          <p:cNvSpPr txBox="1">
            <a:spLocks noGrp="1"/>
          </p:cNvSpPr>
          <p:nvPr>
            <p:ph type="sldNum" idx="12"/>
          </p:nvPr>
        </p:nvSpPr>
        <p:spPr>
          <a:xfrm>
            <a:off x="84043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1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"/>
          <p:cNvSpPr txBox="1">
            <a:spLocks noGrp="1"/>
          </p:cNvSpPr>
          <p:nvPr>
            <p:ph type="ctrTitle"/>
          </p:nvPr>
        </p:nvSpPr>
        <p:spPr>
          <a:xfrm>
            <a:off x="1700184" y="1991850"/>
            <a:ext cx="6328199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</a:pPr>
            <a:r>
              <a:rPr lang="fr-FR" sz="4000" smtClean="0"/>
              <a:t>Réflexion Shifters</a:t>
            </a:r>
            <a:br>
              <a:rPr lang="fr-FR" sz="4000" smtClean="0"/>
            </a:br>
            <a:r>
              <a:rPr lang="fr-FR" sz="4000" smtClean="0"/>
              <a:t>Compte Carbone</a:t>
            </a:r>
            <a:endParaRPr sz="4000"/>
          </a:p>
        </p:txBody>
      </p:sp>
      <p:grpSp>
        <p:nvGrpSpPr>
          <p:cNvPr id="52" name="Google Shape;52;p1"/>
          <p:cNvGrpSpPr/>
          <p:nvPr/>
        </p:nvGrpSpPr>
        <p:grpSpPr>
          <a:xfrm>
            <a:off x="4000496" y="4452858"/>
            <a:ext cx="1143008" cy="547784"/>
            <a:chOff x="7455164" y="93638"/>
            <a:chExt cx="1542104" cy="895405"/>
          </a:xfrm>
        </p:grpSpPr>
        <p:sp>
          <p:nvSpPr>
            <p:cNvPr id="53" name="Google Shape;53;p1"/>
            <p:cNvSpPr/>
            <p:nvPr/>
          </p:nvSpPr>
          <p:spPr>
            <a:xfrm>
              <a:off x="7455164" y="93638"/>
              <a:ext cx="1542104" cy="895405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pic>
          <p:nvPicPr>
            <p:cNvPr id="54" name="Google Shape;54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538928" y="189729"/>
              <a:ext cx="1458339" cy="717503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5" name="Google Shape;55;p1"/>
          <p:cNvSpPr txBox="1"/>
          <p:nvPr/>
        </p:nvSpPr>
        <p:spPr>
          <a:xfrm>
            <a:off x="3857620" y="4269744"/>
            <a:ext cx="1857388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Une réflexion Shifters</a:t>
            </a:r>
            <a:endParaRPr sz="10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"/>
          <p:cNvSpPr/>
          <p:nvPr/>
        </p:nvSpPr>
        <p:spPr>
          <a:xfrm>
            <a:off x="6082881" y="71420"/>
            <a:ext cx="377553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Contact: comptecarbone@gmail.com</a:t>
            </a:r>
            <a:endParaRPr sz="14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51;p1"/>
          <p:cNvSpPr txBox="1">
            <a:spLocks/>
          </p:cNvSpPr>
          <p:nvPr/>
        </p:nvSpPr>
        <p:spPr>
          <a:xfrm>
            <a:off x="1762914" y="2918801"/>
            <a:ext cx="6328199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800"/>
              <a:buFont typeface="Roboto Slab"/>
              <a:buNone/>
              <a:defRPr sz="5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800"/>
              <a:buFont typeface="Roboto Slab"/>
              <a:buNone/>
              <a:defRPr sz="5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800"/>
              <a:buFont typeface="Roboto Slab"/>
              <a:buNone/>
              <a:defRPr sz="5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800"/>
              <a:buFont typeface="Roboto Slab"/>
              <a:buNone/>
              <a:defRPr sz="5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800"/>
              <a:buFont typeface="Roboto Slab"/>
              <a:buNone/>
              <a:defRPr sz="5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800"/>
              <a:buFont typeface="Roboto Slab"/>
              <a:buNone/>
              <a:defRPr sz="5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800"/>
              <a:buFont typeface="Roboto Slab"/>
              <a:buNone/>
              <a:defRPr sz="5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800"/>
              <a:buFont typeface="Roboto Slab"/>
              <a:buNone/>
              <a:defRPr sz="5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800"/>
              <a:buFont typeface="Roboto Slab"/>
              <a:buNone/>
              <a:defRPr sz="5800" b="1" i="0" u="none" strike="noStrike" cap="none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r>
              <a:rPr lang="fr-FR" sz="2400" b="0" smtClean="0">
                <a:solidFill>
                  <a:schemeClr val="bg1">
                    <a:lumMod val="65000"/>
                  </a:schemeClr>
                </a:solidFill>
              </a:rPr>
              <a:t>Eléments de planning et d’organisation</a:t>
            </a:r>
            <a:endParaRPr lang="fr-FR" sz="2400" b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p28"/>
          <p:cNvSpPr txBox="1">
            <a:spLocks noGrp="1"/>
          </p:cNvSpPr>
          <p:nvPr>
            <p:ph type="title"/>
          </p:nvPr>
        </p:nvSpPr>
        <p:spPr>
          <a:xfrm>
            <a:off x="786150" y="308120"/>
            <a:ext cx="7571700" cy="7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fr-FR"/>
              <a:t>Eléments de planning et organisation</a:t>
            </a:r>
            <a:endParaRPr/>
          </a:p>
        </p:txBody>
      </p:sp>
      <p:sp>
        <p:nvSpPr>
          <p:cNvPr id="554" name="Google Shape;554;p28"/>
          <p:cNvSpPr txBox="1">
            <a:spLocks noGrp="1"/>
          </p:cNvSpPr>
          <p:nvPr>
            <p:ph type="body" idx="1"/>
          </p:nvPr>
        </p:nvSpPr>
        <p:spPr>
          <a:xfrm>
            <a:off x="786150" y="915566"/>
            <a:ext cx="7890306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fr-FR" sz="1600" b="1" smtClean="0"/>
              <a:t>Objectif: étude de faisabilité pour septembre 2021</a:t>
            </a:r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◎"/>
            </a:pPr>
            <a:r>
              <a:rPr lang="fr-FR" sz="1600" smtClean="0"/>
              <a:t>Identifier les risques principaux et les contraintes pesant sur la conception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endParaRPr lang="fr-FR" sz="1600" smtClean="0"/>
          </a:p>
          <a:p>
            <a:pPr marL="0" indent="0">
              <a:buNone/>
            </a:pPr>
            <a:r>
              <a:rPr lang="fr-FR" sz="1600" b="1" smtClean="0"/>
              <a:t>Organisation</a:t>
            </a:r>
            <a:endParaRPr lang="fr-FR" sz="1600" b="1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◎"/>
            </a:pPr>
            <a:r>
              <a:rPr lang="fr-FR" sz="1600" smtClean="0"/>
              <a:t>Actuellement </a:t>
            </a:r>
            <a:r>
              <a:rPr lang="fr-FR" sz="1600"/>
              <a:t>une soixantaine de volontaires actifs au sein de l’équipe </a:t>
            </a:r>
            <a:r>
              <a:rPr lang="fr-FR" sz="1600" smtClean="0"/>
              <a:t>projet</a:t>
            </a:r>
            <a:endParaRPr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◎"/>
            </a:pPr>
            <a:r>
              <a:rPr lang="fr-FR" sz="1600"/>
              <a:t>8 Groupes de Travail formés (~7 personnes + un animateur par GT)</a:t>
            </a:r>
            <a:endParaRPr/>
          </a:p>
          <a:p>
            <a:pPr marL="28575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endParaRPr sz="1600"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fr-FR" sz="1600" b="1"/>
              <a:t>A ce jour</a:t>
            </a:r>
            <a:endParaRPr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◎"/>
            </a:pPr>
            <a:r>
              <a:rPr lang="fr-FR" sz="1600"/>
              <a:t>Identification du périmètre et des </a:t>
            </a:r>
            <a:r>
              <a:rPr lang="fr-FR" sz="1600" smtClean="0"/>
              <a:t>sujetsprincipaux </a:t>
            </a:r>
            <a:r>
              <a:rPr lang="fr-FR" sz="1600"/>
              <a:t>de chaque GT </a:t>
            </a:r>
            <a:r>
              <a:rPr lang="fr-FR" sz="1600" smtClean="0"/>
              <a:t>et </a:t>
            </a:r>
            <a:r>
              <a:rPr lang="fr-FR" sz="1600"/>
              <a:t>plan d’action pour la prochaine </a:t>
            </a:r>
            <a:r>
              <a:rPr lang="fr-FR" sz="1600" smtClean="0"/>
              <a:t>phase (mars-mai) finalisé</a:t>
            </a:r>
            <a:endParaRPr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◎"/>
            </a:pPr>
            <a:r>
              <a:rPr lang="fr-FR" sz="1600"/>
              <a:t>Prochaine étape: rentrer </a:t>
            </a:r>
            <a:r>
              <a:rPr lang="fr-FR" sz="1600" smtClean="0"/>
              <a:t>en </a:t>
            </a:r>
            <a:r>
              <a:rPr lang="fr-FR" sz="1600" u="sng"/>
              <a:t>profondeur</a:t>
            </a:r>
            <a:r>
              <a:rPr lang="fr-FR" sz="1600"/>
              <a:t> dans les sujets, et dans la complexité des choses de la « vraie vie ». Etude des </a:t>
            </a:r>
            <a:r>
              <a:rPr lang="fr-FR" sz="1600" smtClean="0"/>
              <a:t>sujets  </a:t>
            </a:r>
            <a:r>
              <a:rPr lang="fr-FR" sz="1600"/>
              <a:t>principaux + début de la rédaction</a:t>
            </a:r>
            <a:endParaRPr/>
          </a:p>
          <a:p>
            <a:pPr marL="28575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◎"/>
            </a:pPr>
            <a:endParaRPr/>
          </a:p>
          <a:p>
            <a:pPr marL="285750" lvl="0" indent="-171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endParaRPr sz="160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endParaRPr sz="1600" b="1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endParaRPr sz="160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endParaRPr sz="1600" b="1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endParaRPr sz="160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endParaRPr sz="160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endParaRPr sz="160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endParaRPr sz="1600"/>
          </a:p>
        </p:txBody>
      </p:sp>
      <p:sp>
        <p:nvSpPr>
          <p:cNvPr id="555" name="Google Shape;555;p28"/>
          <p:cNvSpPr txBox="1">
            <a:spLocks noGrp="1"/>
          </p:cNvSpPr>
          <p:nvPr>
            <p:ph type="sldNum" idx="12"/>
          </p:nvPr>
        </p:nvSpPr>
        <p:spPr>
          <a:xfrm>
            <a:off x="84043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fr-FR"/>
              <a:t>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27"/>
          <p:cNvSpPr txBox="1">
            <a:spLocks noGrp="1"/>
          </p:cNvSpPr>
          <p:nvPr>
            <p:ph type="title"/>
          </p:nvPr>
        </p:nvSpPr>
        <p:spPr>
          <a:xfrm>
            <a:off x="786150" y="308120"/>
            <a:ext cx="7571700" cy="7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fr-FR" smtClean="0"/>
              <a:t>Groupes de Travail (1/2)</a:t>
            </a:r>
            <a:endParaRPr/>
          </a:p>
        </p:txBody>
      </p:sp>
      <p:sp>
        <p:nvSpPr>
          <p:cNvPr id="547" name="Google Shape;547;p27"/>
          <p:cNvSpPr txBox="1">
            <a:spLocks noGrp="1"/>
          </p:cNvSpPr>
          <p:nvPr>
            <p:ph type="sldNum" idx="12"/>
          </p:nvPr>
        </p:nvSpPr>
        <p:spPr>
          <a:xfrm>
            <a:off x="84043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fr-FR"/>
              <a:t>3</a:t>
            </a:fld>
            <a:endParaRPr/>
          </a:p>
        </p:txBody>
      </p:sp>
      <p:sp>
        <p:nvSpPr>
          <p:cNvPr id="548" name="Google Shape;548;p27"/>
          <p:cNvSpPr/>
          <p:nvPr/>
        </p:nvSpPr>
        <p:spPr>
          <a:xfrm>
            <a:off x="285720" y="1142990"/>
            <a:ext cx="8858280" cy="3323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-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lang="fr-FR" sz="1800" b="0" i="0" u="sng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GT Agence Carbone</a:t>
            </a:r>
            <a:r>
              <a:rPr lang="fr-FR"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: définir les "règles du jeu" (calcul du quota, obligations des entreprises, quelle gouvernance, enjeux internationaux, interactions avec les politiques actuelles (COP21), calcul de l’empreinte carbone de l’Etat, </a:t>
            </a:r>
            <a:r>
              <a:rPr lang="fr-FR" sz="1800" b="0" i="0" u="none" strike="noStrike" cap="none" smtClean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...)</a:t>
            </a:r>
          </a:p>
          <a:p>
            <a:pPr marL="0" marR="0" lvl="0" indent="-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endParaRPr lang="fr-FR" sz="1800">
              <a:solidFill>
                <a:schemeClr val="dk1"/>
              </a:solidFill>
              <a:latin typeface="Source Sans Pro"/>
              <a:sym typeface="Source Sans Pro"/>
            </a:endParaRPr>
          </a:p>
          <a:p>
            <a:pPr indent="-76200">
              <a:buSzPts val="1200"/>
              <a:buFont typeface="Arial"/>
              <a:buChar char="•"/>
            </a:pPr>
            <a:r>
              <a:rPr lang="fr-FR"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fr-FR" sz="1800" u="sng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GT Acceptabilité </a:t>
            </a:r>
            <a:r>
              <a:rPr lang="fr-FR"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: identifier les freins sociaux et politiques à l’acceptation d’un tel système pour les prendre en compte dans la conception du système</a:t>
            </a:r>
            <a:endParaRPr lang="fr-FR" sz="18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0" marR="0" lvl="0" indent="-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lang="fr-FR" sz="1800" b="0" i="0" u="sng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GT Communication </a:t>
            </a:r>
            <a:r>
              <a:rPr lang="fr-FR"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: stratégie de comm, éléments de comm, supports de comm</a:t>
            </a:r>
            <a:endParaRPr sz="1800" b="0" i="0" u="none" strike="noStrike" cap="non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0" marR="0" lvl="0" indent="-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lang="fr-FR"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fr-FR" sz="1800" b="0" i="0" u="sng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GT Étiquetage carbone</a:t>
            </a:r>
            <a:r>
              <a:rPr lang="fr-FR"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: comment réussir à produire un étiquetage carbone pour chaque bien et service</a:t>
            </a:r>
            <a:endParaRPr sz="18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27"/>
          <p:cNvSpPr txBox="1">
            <a:spLocks noGrp="1"/>
          </p:cNvSpPr>
          <p:nvPr>
            <p:ph type="title"/>
          </p:nvPr>
        </p:nvSpPr>
        <p:spPr>
          <a:xfrm>
            <a:off x="786150" y="308120"/>
            <a:ext cx="7571700" cy="7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fr-FR" smtClean="0"/>
              <a:t>Groupes de Travail (2/2)</a:t>
            </a:r>
            <a:endParaRPr/>
          </a:p>
        </p:txBody>
      </p:sp>
      <p:sp>
        <p:nvSpPr>
          <p:cNvPr id="547" name="Google Shape;547;p27"/>
          <p:cNvSpPr txBox="1">
            <a:spLocks noGrp="1"/>
          </p:cNvSpPr>
          <p:nvPr>
            <p:ph type="sldNum" idx="12"/>
          </p:nvPr>
        </p:nvSpPr>
        <p:spPr>
          <a:xfrm>
            <a:off x="84043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fr-FR"/>
              <a:t>4</a:t>
            </a:fld>
            <a:endParaRPr/>
          </a:p>
        </p:txBody>
      </p:sp>
      <p:sp>
        <p:nvSpPr>
          <p:cNvPr id="548" name="Google Shape;548;p27"/>
          <p:cNvSpPr/>
          <p:nvPr/>
        </p:nvSpPr>
        <p:spPr>
          <a:xfrm>
            <a:off x="285720" y="1142990"/>
            <a:ext cx="8858280" cy="36932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indent="-76200">
              <a:buSzPts val="1200"/>
              <a:buFont typeface="Arial"/>
              <a:buChar char="•"/>
            </a:pPr>
            <a:r>
              <a:rPr lang="fr-FR" sz="1800" smtClean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fr-FR" sz="1800" u="sng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GT Paiements en carbone</a:t>
            </a:r>
            <a:r>
              <a:rPr lang="fr-FR"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: évaluer comment réutiliser le système de paiements électroniques, comment gérer les transactions en cash, les investissements et leurs amortissements.</a:t>
            </a:r>
            <a:endParaRPr lang="fr-FR" sz="18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0" marR="0" lvl="0" indent="-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lang="fr-FR"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fr-FR" sz="1800" b="0" i="0" u="sng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GT import/export/EU ETS</a:t>
            </a:r>
            <a:r>
              <a:rPr lang="fr-FR"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:  définir comment gérer les importations, les exportations, et les interactions/synergies possibles avec le marché du carbone européen (EU ETS).</a:t>
            </a:r>
            <a:endParaRPr sz="180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0" marR="0" lvl="0" indent="-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lang="fr-FR"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r>
              <a:rPr lang="fr-FR" sz="1800" b="0" i="0" u="sng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GT Comptes carbone</a:t>
            </a:r>
            <a:r>
              <a:rPr lang="fr-FR"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: réfléchir à la manière de gérer les comptes sur lesquels les particuliers recevront leurs quotas, et desquels seront débités les parties ‘carbone’ de leurs achats</a:t>
            </a:r>
            <a:endParaRPr sz="1800" b="0" i="0" u="none" strike="noStrike" cap="non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0" marR="0" lvl="0" indent="-76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Sans Pro"/>
              <a:buChar char="•"/>
            </a:pPr>
            <a:r>
              <a:rPr lang="fr-FR" sz="1800" u="sng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GT Évaluations économiques</a:t>
            </a:r>
            <a:r>
              <a:rPr lang="fr-FR" sz="18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: produire des estimations qualitatives et dégager des tendances sur des phénomènes complexes pour supporter les études des autres GTs</a:t>
            </a:r>
            <a:endParaRPr sz="18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3239151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rdelia template">
  <a:themeElements>
    <a:clrScheme name="Custom 347">
      <a:dk1>
        <a:srgbClr val="263238"/>
      </a:dk1>
      <a:lt1>
        <a:srgbClr val="FFFFFF"/>
      </a:lt1>
      <a:dk2>
        <a:srgbClr val="607D8B"/>
      </a:dk2>
      <a:lt2>
        <a:srgbClr val="ECEFF1"/>
      </a:lt2>
      <a:accent1>
        <a:srgbClr val="0091EA"/>
      </a:accent1>
      <a:accent2>
        <a:srgbClr val="0053A3"/>
      </a:accent2>
      <a:accent3>
        <a:srgbClr val="607D8B"/>
      </a:accent3>
      <a:accent4>
        <a:srgbClr val="CFD8DC"/>
      </a:accent4>
      <a:accent5>
        <a:srgbClr val="ECEFF1"/>
      </a:accent5>
      <a:accent6>
        <a:srgbClr val="ACDBF8"/>
      </a:accent6>
      <a:hlink>
        <a:srgbClr val="0091EA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399</Words>
  <Application>Microsoft Office PowerPoint</Application>
  <PresentationFormat>Affichage à l'écran (16:9)</PresentationFormat>
  <Paragraphs>48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Roboto Slab</vt:lpstr>
      <vt:lpstr>Tahoma</vt:lpstr>
      <vt:lpstr>Source Sans Pro</vt:lpstr>
      <vt:lpstr>Cordelia template</vt:lpstr>
      <vt:lpstr>Réflexion Shifters Compte Carbone</vt:lpstr>
      <vt:lpstr>Eléments de planning et organisation</vt:lpstr>
      <vt:lpstr>Groupes de Travail (1/2)</vt:lpstr>
      <vt:lpstr>Groupes de Travail (2/2)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Compte carbone</dc:title>
  <cp:lastModifiedBy>LANGUILLE, Vianney [FR]</cp:lastModifiedBy>
  <cp:revision>4</cp:revision>
  <dcterms:modified xsi:type="dcterms:W3CDTF">2021-03-25T07:33:24Z</dcterms:modified>
</cp:coreProperties>
</file>