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6"/>
  </p:handoutMasterIdLst>
  <p:sldIdLst>
    <p:sldId id="257"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79" r:id="rId17"/>
    <p:sldId id="280" r:id="rId18"/>
    <p:sldId id="281" r:id="rId19"/>
    <p:sldId id="282" r:id="rId20"/>
    <p:sldId id="283" r:id="rId21"/>
    <p:sldId id="285" r:id="rId22"/>
    <p:sldId id="284" r:id="rId23"/>
    <p:sldId id="263" r:id="rId24"/>
    <p:sldId id="264" r:id="rId25"/>
  </p:sldIdLst>
  <p:sldSz cx="12192000" cy="6858000"/>
  <p:notesSz cx="9926638" cy="67976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AA2D"/>
    <a:srgbClr val="143264"/>
    <a:srgbClr val="009900"/>
    <a:srgbClr val="E6EBFA"/>
    <a:srgbClr val="C8D7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269" autoAdjust="0"/>
    <p:restoredTop sz="94660" autoAdjust="0"/>
  </p:normalViewPr>
  <p:slideViewPr>
    <p:cSldViewPr snapToGrid="0">
      <p:cViewPr varScale="1">
        <p:scale>
          <a:sx n="62" d="100"/>
          <a:sy n="62" d="100"/>
        </p:scale>
        <p:origin x="-80" y="-8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1543" cy="339884"/>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5622798" y="0"/>
            <a:ext cx="4301543" cy="339884"/>
          </a:xfrm>
          <a:prstGeom prst="rect">
            <a:avLst/>
          </a:prstGeom>
        </p:spPr>
        <p:txBody>
          <a:bodyPr vert="horz" lIns="91440" tIns="45720" rIns="91440" bIns="45720" rtlCol="0"/>
          <a:lstStyle>
            <a:lvl1pPr algn="r">
              <a:defRPr sz="1200"/>
            </a:lvl1pPr>
          </a:lstStyle>
          <a:p>
            <a:fld id="{E31363F2-F883-4FAB-B5D1-F32A495AD5F8}" type="datetimeFigureOut">
              <a:rPr lang="fr-FR" smtClean="0"/>
              <a:t>25/03/2021</a:t>
            </a:fld>
            <a:endParaRPr lang="fr-FR"/>
          </a:p>
        </p:txBody>
      </p:sp>
      <p:sp>
        <p:nvSpPr>
          <p:cNvPr id="4" name="Espace réservé du pied de page 3"/>
          <p:cNvSpPr>
            <a:spLocks noGrp="1"/>
          </p:cNvSpPr>
          <p:nvPr>
            <p:ph type="ftr" sz="quarter" idx="2"/>
          </p:nvPr>
        </p:nvSpPr>
        <p:spPr>
          <a:xfrm>
            <a:off x="0" y="6456612"/>
            <a:ext cx="4301543" cy="339884"/>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5622798" y="6456612"/>
            <a:ext cx="4301543" cy="339884"/>
          </a:xfrm>
          <a:prstGeom prst="rect">
            <a:avLst/>
          </a:prstGeom>
        </p:spPr>
        <p:txBody>
          <a:bodyPr vert="horz" lIns="91440" tIns="45720" rIns="91440" bIns="45720" rtlCol="0" anchor="b"/>
          <a:lstStyle>
            <a:lvl1pPr algn="r">
              <a:defRPr sz="1200"/>
            </a:lvl1pPr>
          </a:lstStyle>
          <a:p>
            <a:fld id="{40324951-143A-4D48-BE65-DB4F8C200002}" type="slidenum">
              <a:rPr lang="fr-FR" smtClean="0"/>
              <a:t>‹N°›</a:t>
            </a:fld>
            <a:endParaRPr lang="fr-FR"/>
          </a:p>
        </p:txBody>
      </p:sp>
    </p:spTree>
    <p:extLst>
      <p:ext uri="{BB962C8B-B14F-4D97-AF65-F5344CB8AC3E}">
        <p14:creationId xmlns:p14="http://schemas.microsoft.com/office/powerpoint/2010/main" val="99652652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jp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69E47C9-05A8-400C-8659-75F10A98813A}"/>
              </a:ext>
            </a:extLst>
          </p:cNvPr>
          <p:cNvSpPr>
            <a:spLocks noGrp="1"/>
          </p:cNvSpPr>
          <p:nvPr>
            <p:ph type="ctrTitle"/>
          </p:nvPr>
        </p:nvSpPr>
        <p:spPr>
          <a:xfrm>
            <a:off x="3558987" y="1600199"/>
            <a:ext cx="8299637" cy="1909763"/>
          </a:xfrm>
        </p:spPr>
        <p:txBody>
          <a:bodyPr anchor="b"/>
          <a:lstStyle>
            <a:lvl1pPr algn="l">
              <a:defRPr sz="6000">
                <a:solidFill>
                  <a:srgbClr val="002060"/>
                </a:solidFill>
                <a:latin typeface="Arial" panose="020B0604020202020204" pitchFamily="34" charset="0"/>
                <a:cs typeface="Arial" panose="020B0604020202020204" pitchFamily="34" charset="0"/>
              </a:defRPr>
            </a:lvl1pPr>
          </a:lstStyle>
          <a:p>
            <a:r>
              <a:rPr lang="fr-FR" smtClean="0"/>
              <a:t>Modifiez le style du titre</a:t>
            </a:r>
            <a:endParaRPr lang="fr-FR" dirty="0"/>
          </a:p>
        </p:txBody>
      </p:sp>
      <p:sp>
        <p:nvSpPr>
          <p:cNvPr id="3" name="Sous-titre 2">
            <a:extLst>
              <a:ext uri="{FF2B5EF4-FFF2-40B4-BE49-F238E27FC236}">
                <a16:creationId xmlns="" xmlns:a16="http://schemas.microsoft.com/office/drawing/2014/main" id="{96139D1A-BC83-4C36-9056-E3063F016982}"/>
              </a:ext>
            </a:extLst>
          </p:cNvPr>
          <p:cNvSpPr>
            <a:spLocks noGrp="1"/>
          </p:cNvSpPr>
          <p:nvPr>
            <p:ph type="subTitle" idx="1"/>
          </p:nvPr>
        </p:nvSpPr>
        <p:spPr>
          <a:xfrm>
            <a:off x="3558988" y="3602038"/>
            <a:ext cx="8299636" cy="1270478"/>
          </a:xfrm>
        </p:spPr>
        <p:txBody>
          <a:bodyPr/>
          <a:lstStyle>
            <a:lvl1pPr marL="0" indent="0" algn="l">
              <a:buNone/>
              <a:defRPr sz="2400">
                <a:solidFill>
                  <a:schemeClr val="tx1"/>
                </a:solidFill>
                <a:latin typeface="Century Gothic" panose="020B0502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dirty="0"/>
          </a:p>
        </p:txBody>
      </p:sp>
      <p:sp>
        <p:nvSpPr>
          <p:cNvPr id="4" name="Espace réservé de la date 3">
            <a:extLst>
              <a:ext uri="{FF2B5EF4-FFF2-40B4-BE49-F238E27FC236}">
                <a16:creationId xmlns="" xmlns:a16="http://schemas.microsoft.com/office/drawing/2014/main" id="{4564BBF3-A968-4C69-89C3-5770B224E119}"/>
              </a:ext>
            </a:extLst>
          </p:cNvPr>
          <p:cNvSpPr>
            <a:spLocks noGrp="1"/>
          </p:cNvSpPr>
          <p:nvPr>
            <p:ph type="dt" sz="half" idx="10"/>
          </p:nvPr>
        </p:nvSpPr>
        <p:spPr>
          <a:xfrm>
            <a:off x="6265768" y="7451484"/>
            <a:ext cx="2886074" cy="365125"/>
          </a:xfrm>
        </p:spPr>
        <p:txBody>
          <a:bodyPr/>
          <a:lstStyle/>
          <a:p>
            <a:fld id="{D41704E7-5D70-459F-9B47-0DE55A49B698}" type="datetimeFigureOut">
              <a:rPr lang="fr-FR" smtClean="0"/>
              <a:t>25/03/2021</a:t>
            </a:fld>
            <a:endParaRPr lang="fr-FR"/>
          </a:p>
        </p:txBody>
      </p:sp>
      <p:sp>
        <p:nvSpPr>
          <p:cNvPr id="5" name="Espace réservé du pied de page 4">
            <a:extLst>
              <a:ext uri="{FF2B5EF4-FFF2-40B4-BE49-F238E27FC236}">
                <a16:creationId xmlns="" xmlns:a16="http://schemas.microsoft.com/office/drawing/2014/main" id="{23A5B46F-AE4C-4BFC-BCEB-42D1086F8269}"/>
              </a:ext>
            </a:extLst>
          </p:cNvPr>
          <p:cNvSpPr>
            <a:spLocks noGrp="1"/>
          </p:cNvSpPr>
          <p:nvPr>
            <p:ph type="ftr" sz="quarter" idx="11"/>
          </p:nvPr>
        </p:nvSpPr>
        <p:spPr>
          <a:xfrm>
            <a:off x="3558987" y="6356350"/>
            <a:ext cx="4718237" cy="365125"/>
          </a:xfrm>
        </p:spPr>
        <p:txBody>
          <a:bodyPr/>
          <a:lstStyle/>
          <a:p>
            <a:endParaRPr lang="fr-FR" dirty="0"/>
          </a:p>
        </p:txBody>
      </p:sp>
      <p:sp>
        <p:nvSpPr>
          <p:cNvPr id="6" name="Espace réservé du numéro de diapositive 5">
            <a:extLst>
              <a:ext uri="{FF2B5EF4-FFF2-40B4-BE49-F238E27FC236}">
                <a16:creationId xmlns="" xmlns:a16="http://schemas.microsoft.com/office/drawing/2014/main" id="{A79A0DDE-C8AF-4FF9-B883-D7B28CA20CA9}"/>
              </a:ext>
            </a:extLst>
          </p:cNvPr>
          <p:cNvSpPr>
            <a:spLocks noGrp="1"/>
          </p:cNvSpPr>
          <p:nvPr>
            <p:ph type="sldNum" sz="quarter" idx="12"/>
          </p:nvPr>
        </p:nvSpPr>
        <p:spPr>
          <a:xfrm>
            <a:off x="8610600" y="6356350"/>
            <a:ext cx="3248024" cy="365125"/>
          </a:xfrm>
        </p:spPr>
        <p:txBody>
          <a:bodyPr/>
          <a:lstStyle/>
          <a:p>
            <a:fld id="{046897A2-3D9A-453E-92A8-55011DC992A1}" type="slidenum">
              <a:rPr lang="fr-FR" smtClean="0"/>
              <a:t>‹N°›</a:t>
            </a:fld>
            <a:endParaRPr lang="fr-FR"/>
          </a:p>
        </p:txBody>
      </p:sp>
      <p:sp>
        <p:nvSpPr>
          <p:cNvPr id="9" name="ZoneTexte 8">
            <a:extLst>
              <a:ext uri="{FF2B5EF4-FFF2-40B4-BE49-F238E27FC236}">
                <a16:creationId xmlns="" xmlns:a16="http://schemas.microsoft.com/office/drawing/2014/main" id="{BE180033-AC65-4630-9D30-84D70772A160}"/>
              </a:ext>
            </a:extLst>
          </p:cNvPr>
          <p:cNvSpPr txBox="1"/>
          <p:nvPr userDrawn="1"/>
        </p:nvSpPr>
        <p:spPr>
          <a:xfrm>
            <a:off x="3558988" y="-1"/>
            <a:ext cx="8299636" cy="646331"/>
          </a:xfrm>
          <a:prstGeom prst="rect">
            <a:avLst/>
          </a:prstGeom>
          <a:noFill/>
        </p:spPr>
        <p:txBody>
          <a:bodyPr wrap="square" rtlCol="0">
            <a:spAutoFit/>
          </a:bodyPr>
          <a:lstStyle/>
          <a:p>
            <a:r>
              <a:rPr lang="fr-FR" sz="3600" b="1" dirty="0">
                <a:solidFill>
                  <a:srgbClr val="002060"/>
                </a:solidFill>
                <a:latin typeface="Arial" panose="020B0604020202020204" pitchFamily="34" charset="0"/>
                <a:cs typeface="Arial" panose="020B0604020202020204" pitchFamily="34" charset="0"/>
              </a:rPr>
              <a:t>Assises du climat</a:t>
            </a:r>
          </a:p>
        </p:txBody>
      </p:sp>
      <p:grpSp>
        <p:nvGrpSpPr>
          <p:cNvPr id="7" name="Groupe 6">
            <a:extLst>
              <a:ext uri="{FF2B5EF4-FFF2-40B4-BE49-F238E27FC236}">
                <a16:creationId xmlns="" xmlns:a16="http://schemas.microsoft.com/office/drawing/2014/main" id="{732DA6A0-9510-49E0-8681-312AC68B149B}"/>
              </a:ext>
            </a:extLst>
          </p:cNvPr>
          <p:cNvGrpSpPr/>
          <p:nvPr userDrawn="1"/>
        </p:nvGrpSpPr>
        <p:grpSpPr>
          <a:xfrm>
            <a:off x="333376" y="1604513"/>
            <a:ext cx="3036085" cy="3648974"/>
            <a:chOff x="405436" y="3904990"/>
            <a:chExt cx="2337834" cy="2661547"/>
          </a:xfrm>
        </p:grpSpPr>
        <p:pic>
          <p:nvPicPr>
            <p:cNvPr id="10" name="Image 9">
              <a:extLst>
                <a:ext uri="{FF2B5EF4-FFF2-40B4-BE49-F238E27FC236}">
                  <a16:creationId xmlns="" xmlns:a16="http://schemas.microsoft.com/office/drawing/2014/main" id="{02BD15C2-ED16-4C85-B9FC-00ABC363DDC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13344" y="3904990"/>
              <a:ext cx="1967436" cy="2064995"/>
            </a:xfrm>
            <a:prstGeom prst="rect">
              <a:avLst/>
            </a:prstGeom>
          </p:spPr>
        </p:pic>
        <p:pic>
          <p:nvPicPr>
            <p:cNvPr id="12" name="Image 11">
              <a:extLst>
                <a:ext uri="{FF2B5EF4-FFF2-40B4-BE49-F238E27FC236}">
                  <a16:creationId xmlns="" xmlns:a16="http://schemas.microsoft.com/office/drawing/2014/main" id="{9C475130-099D-48FD-9E33-405C6A561343}"/>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rot="1075331">
              <a:off x="907418" y="4926612"/>
              <a:ext cx="1639925" cy="1639925"/>
            </a:xfrm>
            <a:prstGeom prst="rect">
              <a:avLst/>
            </a:prstGeom>
          </p:spPr>
        </p:pic>
        <p:pic>
          <p:nvPicPr>
            <p:cNvPr id="13" name="Image 12">
              <a:extLst>
                <a:ext uri="{FF2B5EF4-FFF2-40B4-BE49-F238E27FC236}">
                  <a16:creationId xmlns="" xmlns:a16="http://schemas.microsoft.com/office/drawing/2014/main" id="{759F9555-239F-4EC4-A880-320F9A7FF87D}"/>
                </a:ext>
              </a:extLst>
            </p:cNvPr>
            <p:cNvPicPr>
              <a:picLocks noChangeAspect="1"/>
            </p:cNvPicPr>
            <p:nvPr userDrawn="1"/>
          </p:nvPicPr>
          <p:blipFill>
            <a:blip r:embed="rId4"/>
            <a:stretch>
              <a:fillRect/>
            </a:stretch>
          </p:blipFill>
          <p:spPr>
            <a:xfrm>
              <a:off x="809556" y="5772086"/>
              <a:ext cx="1933714" cy="516572"/>
            </a:xfrm>
            <a:prstGeom prst="rect">
              <a:avLst/>
            </a:prstGeom>
          </p:spPr>
        </p:pic>
        <p:pic>
          <p:nvPicPr>
            <p:cNvPr id="14" name="Image 13">
              <a:extLst>
                <a:ext uri="{FF2B5EF4-FFF2-40B4-BE49-F238E27FC236}">
                  <a16:creationId xmlns="" xmlns:a16="http://schemas.microsoft.com/office/drawing/2014/main" id="{1BE831BF-B3E8-4A8F-8A46-2B5B45ACC452}"/>
                </a:ext>
              </a:extLst>
            </p:cNvPr>
            <p:cNvPicPr>
              <a:picLocks noChangeAspect="1"/>
            </p:cNvPicPr>
            <p:nvPr userDrawn="1"/>
          </p:nvPicPr>
          <p:blipFill>
            <a:blip r:embed="rId5"/>
            <a:stretch>
              <a:fillRect/>
            </a:stretch>
          </p:blipFill>
          <p:spPr>
            <a:xfrm>
              <a:off x="405436" y="5776400"/>
              <a:ext cx="236816" cy="47527"/>
            </a:xfrm>
            <a:prstGeom prst="rect">
              <a:avLst/>
            </a:prstGeom>
          </p:spPr>
        </p:pic>
      </p:grpSp>
      <p:sp>
        <p:nvSpPr>
          <p:cNvPr id="15" name="Espace réservé de la date 3">
            <a:extLst>
              <a:ext uri="{FF2B5EF4-FFF2-40B4-BE49-F238E27FC236}">
                <a16:creationId xmlns="" xmlns:a16="http://schemas.microsoft.com/office/drawing/2014/main" id="{01A89E74-F373-4FF6-BE32-C86045230824}"/>
              </a:ext>
            </a:extLst>
          </p:cNvPr>
          <p:cNvSpPr txBox="1">
            <a:spLocks/>
          </p:cNvSpPr>
          <p:nvPr userDrawn="1"/>
        </p:nvSpPr>
        <p:spPr>
          <a:xfrm>
            <a:off x="389627" y="6356350"/>
            <a:ext cx="2979833"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D41704E7-5D70-459F-9B47-0DE55A49B698}" type="datetimeFigureOut">
              <a:rPr lang="fr-FR" smtClean="0"/>
              <a:pPr/>
              <a:t>25/03/2021</a:t>
            </a:fld>
            <a:endParaRPr lang="fr-FR"/>
          </a:p>
        </p:txBody>
      </p:sp>
    </p:spTree>
    <p:extLst>
      <p:ext uri="{BB962C8B-B14F-4D97-AF65-F5344CB8AC3E}">
        <p14:creationId xmlns:p14="http://schemas.microsoft.com/office/powerpoint/2010/main" val="263427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DF57F05C-A1D8-4F68-8C64-73640739A356}"/>
              </a:ext>
            </a:extLst>
          </p:cNvPr>
          <p:cNvSpPr>
            <a:spLocks noGrp="1"/>
          </p:cNvSpPr>
          <p:nvPr>
            <p:ph type="title"/>
          </p:nvPr>
        </p:nvSpPr>
        <p:spPr/>
        <p:txBody>
          <a:bodyPr/>
          <a:lstStyle/>
          <a:p>
            <a:r>
              <a:rPr lang="fr-FR" smtClean="0"/>
              <a:t>Modifiez le style du titre</a:t>
            </a:r>
            <a:endParaRPr lang="fr-FR"/>
          </a:p>
        </p:txBody>
      </p:sp>
      <p:sp>
        <p:nvSpPr>
          <p:cNvPr id="3" name="Espace réservé du texte vertical 2">
            <a:extLst>
              <a:ext uri="{FF2B5EF4-FFF2-40B4-BE49-F238E27FC236}">
                <a16:creationId xmlns="" xmlns:a16="http://schemas.microsoft.com/office/drawing/2014/main" id="{8FE79A8A-77BE-474B-9F5D-09E149EC9320}"/>
              </a:ext>
            </a:extLst>
          </p:cNvPr>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a:extLst>
              <a:ext uri="{FF2B5EF4-FFF2-40B4-BE49-F238E27FC236}">
                <a16:creationId xmlns="" xmlns:a16="http://schemas.microsoft.com/office/drawing/2014/main" id="{3A0724E7-E227-4D6D-9171-136B36060C07}"/>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5" name="Espace réservé du pied de page 4">
            <a:extLst>
              <a:ext uri="{FF2B5EF4-FFF2-40B4-BE49-F238E27FC236}">
                <a16:creationId xmlns="" xmlns:a16="http://schemas.microsoft.com/office/drawing/2014/main" id="{E853DDC6-C687-4B5B-8EE2-E0C0639900B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007DDD5B-9A83-47B7-836E-742BABE64FB1}"/>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32426424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 xmlns:a16="http://schemas.microsoft.com/office/drawing/2014/main" id="{DEEDB3F7-D38C-4CBC-88FB-C80FADE1AA8E}"/>
              </a:ext>
            </a:extLst>
          </p:cNvPr>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a:extLst>
              <a:ext uri="{FF2B5EF4-FFF2-40B4-BE49-F238E27FC236}">
                <a16:creationId xmlns="" xmlns:a16="http://schemas.microsoft.com/office/drawing/2014/main" id="{D4CC49FA-0F4B-48CF-AB97-22F946EEB0FC}"/>
              </a:ext>
            </a:extLst>
          </p:cNvPr>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a:extLst>
              <a:ext uri="{FF2B5EF4-FFF2-40B4-BE49-F238E27FC236}">
                <a16:creationId xmlns="" xmlns:a16="http://schemas.microsoft.com/office/drawing/2014/main" id="{F27F9058-CC5C-4322-B266-AB052945EBE0}"/>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5" name="Espace réservé du pied de page 4">
            <a:extLst>
              <a:ext uri="{FF2B5EF4-FFF2-40B4-BE49-F238E27FC236}">
                <a16:creationId xmlns="" xmlns:a16="http://schemas.microsoft.com/office/drawing/2014/main" id="{CDE935F6-9298-4A9C-9649-5B99E100AE0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B62EA2E1-EF92-4580-9FF4-63E303DFE0F8}"/>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443724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27DDEF9-7501-4A03-B98D-821CDCA9954B}"/>
              </a:ext>
            </a:extLst>
          </p:cNvPr>
          <p:cNvSpPr>
            <a:spLocks noGrp="1"/>
          </p:cNvSpPr>
          <p:nvPr>
            <p:ph type="title"/>
          </p:nvPr>
        </p:nvSpPr>
        <p:spPr>
          <a:xfrm>
            <a:off x="1770927" y="365125"/>
            <a:ext cx="10068647" cy="1325563"/>
          </a:xfrm>
        </p:spPr>
        <p:txBody>
          <a:bodyPr/>
          <a:lstStyle>
            <a:lvl1pPr>
              <a:defRPr>
                <a:solidFill>
                  <a:srgbClr val="002060"/>
                </a:solidFill>
                <a:latin typeface="Arial" panose="020B0604020202020204" pitchFamily="34" charset="0"/>
                <a:cs typeface="Arial" panose="020B0604020202020204" pitchFamily="34" charset="0"/>
              </a:defRPr>
            </a:lvl1pPr>
          </a:lstStyle>
          <a:p>
            <a:r>
              <a:rPr lang="fr-FR" smtClean="0"/>
              <a:t>Modifiez le style du titre</a:t>
            </a:r>
            <a:endParaRPr lang="fr-FR" dirty="0"/>
          </a:p>
        </p:txBody>
      </p:sp>
      <p:sp>
        <p:nvSpPr>
          <p:cNvPr id="3" name="Espace réservé du contenu 2">
            <a:extLst>
              <a:ext uri="{FF2B5EF4-FFF2-40B4-BE49-F238E27FC236}">
                <a16:creationId xmlns="" xmlns:a16="http://schemas.microsoft.com/office/drawing/2014/main" id="{9E8BD793-D9D6-44D9-93D8-B01A24D9689C}"/>
              </a:ext>
            </a:extLst>
          </p:cNvPr>
          <p:cNvSpPr>
            <a:spLocks noGrp="1"/>
          </p:cNvSpPr>
          <p:nvPr>
            <p:ph idx="1"/>
          </p:nvPr>
        </p:nvSpPr>
        <p:spPr>
          <a:xfrm>
            <a:off x="347241" y="1825625"/>
            <a:ext cx="11492333" cy="4351338"/>
          </a:xfrm>
        </p:spPr>
        <p:txBody>
          <a:bodyPr/>
          <a:lstStyle>
            <a:lvl1pPr>
              <a:defRPr>
                <a:solidFill>
                  <a:srgbClr val="143264"/>
                </a:solidFill>
                <a:latin typeface="Arial" panose="020B0604020202020204" pitchFamily="34" charset="0"/>
                <a:cs typeface="Arial" panose="020B0604020202020204" pitchFamily="34" charset="0"/>
              </a:defRPr>
            </a:lvl1pPr>
            <a:lvl2pPr>
              <a:defRPr sz="2000">
                <a:solidFill>
                  <a:srgbClr val="143264"/>
                </a:solidFill>
                <a:latin typeface="Arial" panose="020B0604020202020204" pitchFamily="34" charset="0"/>
                <a:cs typeface="Arial" panose="020B0604020202020204" pitchFamily="34" charset="0"/>
              </a:defRPr>
            </a:lvl2pPr>
            <a:lvl3pPr>
              <a:defRPr>
                <a:solidFill>
                  <a:srgbClr val="143264"/>
                </a:solidFill>
                <a:latin typeface="Century Gothic" panose="020B0502020202020204" pitchFamily="34" charset="0"/>
              </a:defRPr>
            </a:lvl3pPr>
            <a:lvl4pPr>
              <a:defRPr>
                <a:solidFill>
                  <a:srgbClr val="143264"/>
                </a:solidFill>
                <a:latin typeface="Century Gothic" panose="020B0502020202020204" pitchFamily="34" charset="0"/>
              </a:defRPr>
            </a:lvl4pPr>
            <a:lvl5pPr>
              <a:defRPr>
                <a:solidFill>
                  <a:srgbClr val="143264"/>
                </a:solidFill>
                <a:latin typeface="Century Gothic" panose="020B0502020202020204" pitchFamily="34" charset="0"/>
              </a:defRPr>
            </a:lvl5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dirty="0"/>
          </a:p>
        </p:txBody>
      </p:sp>
      <p:sp>
        <p:nvSpPr>
          <p:cNvPr id="4" name="Espace réservé de la date 3">
            <a:extLst>
              <a:ext uri="{FF2B5EF4-FFF2-40B4-BE49-F238E27FC236}">
                <a16:creationId xmlns="" xmlns:a16="http://schemas.microsoft.com/office/drawing/2014/main" id="{FF15CDCA-60F6-4003-A45D-A5C8F677F5A6}"/>
              </a:ext>
            </a:extLst>
          </p:cNvPr>
          <p:cNvSpPr>
            <a:spLocks noGrp="1"/>
          </p:cNvSpPr>
          <p:nvPr>
            <p:ph type="dt" sz="half" idx="10"/>
          </p:nvPr>
        </p:nvSpPr>
        <p:spPr>
          <a:xfrm>
            <a:off x="354576" y="6356350"/>
            <a:ext cx="933450" cy="365125"/>
          </a:xfrm>
        </p:spPr>
        <p:txBody>
          <a:bodyPr/>
          <a:lstStyle>
            <a:lvl1pPr algn="ctr">
              <a:defRPr/>
            </a:lvl1pPr>
          </a:lstStyle>
          <a:p>
            <a:pPr algn="ctr"/>
            <a:fld id="{D41704E7-5D70-459F-9B47-0DE55A49B698}" type="datetimeFigureOut">
              <a:rPr lang="fr-FR" smtClean="0"/>
              <a:pPr algn="ctr"/>
              <a:t>25/03/2021</a:t>
            </a:fld>
            <a:endParaRPr lang="fr-FR" dirty="0"/>
          </a:p>
        </p:txBody>
      </p:sp>
      <p:sp>
        <p:nvSpPr>
          <p:cNvPr id="5" name="Espace réservé du pied de page 4">
            <a:extLst>
              <a:ext uri="{FF2B5EF4-FFF2-40B4-BE49-F238E27FC236}">
                <a16:creationId xmlns="" xmlns:a16="http://schemas.microsoft.com/office/drawing/2014/main" id="{CDF8A6D6-18C0-47A2-8F5A-C8B7643895D7}"/>
              </a:ext>
            </a:extLst>
          </p:cNvPr>
          <p:cNvSpPr>
            <a:spLocks noGrp="1"/>
          </p:cNvSpPr>
          <p:nvPr>
            <p:ph type="ftr" sz="quarter" idx="11"/>
          </p:nvPr>
        </p:nvSpPr>
        <p:spPr>
          <a:xfrm>
            <a:off x="1424847" y="6356350"/>
            <a:ext cx="9586053" cy="365125"/>
          </a:xfrm>
        </p:spPr>
        <p:txBody>
          <a:bodyPr/>
          <a:lstStyle>
            <a:lvl1pPr algn="l">
              <a:defRPr/>
            </a:lvl1pPr>
          </a:lstStyle>
          <a:p>
            <a:pPr algn="l"/>
            <a:endParaRPr lang="fr-FR" dirty="0"/>
          </a:p>
        </p:txBody>
      </p:sp>
      <p:sp>
        <p:nvSpPr>
          <p:cNvPr id="6" name="Espace réservé du numéro de diapositive 5">
            <a:extLst>
              <a:ext uri="{FF2B5EF4-FFF2-40B4-BE49-F238E27FC236}">
                <a16:creationId xmlns="" xmlns:a16="http://schemas.microsoft.com/office/drawing/2014/main" id="{2C085019-B038-42E5-8994-B30533C1F98E}"/>
              </a:ext>
            </a:extLst>
          </p:cNvPr>
          <p:cNvSpPr>
            <a:spLocks noGrp="1"/>
          </p:cNvSpPr>
          <p:nvPr>
            <p:ph type="sldNum" sz="quarter" idx="12"/>
          </p:nvPr>
        </p:nvSpPr>
        <p:spPr>
          <a:xfrm>
            <a:off x="11144250" y="6356350"/>
            <a:ext cx="695324" cy="365125"/>
          </a:xfrm>
        </p:spPr>
        <p:txBody>
          <a:bodyPr/>
          <a:lstStyle/>
          <a:p>
            <a:fld id="{046897A2-3D9A-453E-92A8-55011DC992A1}" type="slidenum">
              <a:rPr lang="fr-FR" smtClean="0"/>
              <a:t>‹N°›</a:t>
            </a:fld>
            <a:endParaRPr lang="fr-FR" dirty="0"/>
          </a:p>
        </p:txBody>
      </p:sp>
      <p:grpSp>
        <p:nvGrpSpPr>
          <p:cNvPr id="8" name="Groupe 7">
            <a:extLst>
              <a:ext uri="{FF2B5EF4-FFF2-40B4-BE49-F238E27FC236}">
                <a16:creationId xmlns="" xmlns:a16="http://schemas.microsoft.com/office/drawing/2014/main" id="{BE9C6D61-D529-4CD3-9D9C-4F4A9999BB61}"/>
              </a:ext>
            </a:extLst>
          </p:cNvPr>
          <p:cNvGrpSpPr/>
          <p:nvPr userDrawn="1"/>
        </p:nvGrpSpPr>
        <p:grpSpPr>
          <a:xfrm>
            <a:off x="476130" y="394686"/>
            <a:ext cx="1122814" cy="1430939"/>
            <a:chOff x="405436" y="3904990"/>
            <a:chExt cx="2337834" cy="2661547"/>
          </a:xfrm>
        </p:grpSpPr>
        <p:pic>
          <p:nvPicPr>
            <p:cNvPr id="11" name="Image 10">
              <a:extLst>
                <a:ext uri="{FF2B5EF4-FFF2-40B4-BE49-F238E27FC236}">
                  <a16:creationId xmlns="" xmlns:a16="http://schemas.microsoft.com/office/drawing/2014/main" id="{F96415FA-CCBC-4535-8344-33BF102895F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3344" y="3904990"/>
              <a:ext cx="1967436" cy="2064995"/>
            </a:xfrm>
            <a:prstGeom prst="rect">
              <a:avLst/>
            </a:prstGeom>
          </p:spPr>
        </p:pic>
        <p:pic>
          <p:nvPicPr>
            <p:cNvPr id="15" name="Image 14">
              <a:extLst>
                <a:ext uri="{FF2B5EF4-FFF2-40B4-BE49-F238E27FC236}">
                  <a16:creationId xmlns="" xmlns:a16="http://schemas.microsoft.com/office/drawing/2014/main" id="{25EFAF48-3C80-4A99-875E-8DE3FA31C305}"/>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rot="1075331">
              <a:off x="907418" y="4926612"/>
              <a:ext cx="1639925" cy="1639925"/>
            </a:xfrm>
            <a:prstGeom prst="rect">
              <a:avLst/>
            </a:prstGeom>
          </p:spPr>
        </p:pic>
        <p:pic>
          <p:nvPicPr>
            <p:cNvPr id="16" name="Image 15">
              <a:extLst>
                <a:ext uri="{FF2B5EF4-FFF2-40B4-BE49-F238E27FC236}">
                  <a16:creationId xmlns="" xmlns:a16="http://schemas.microsoft.com/office/drawing/2014/main" id="{D087C67D-A05B-4CD6-8B1C-C55ACE9A6088}"/>
                </a:ext>
              </a:extLst>
            </p:cNvPr>
            <p:cNvPicPr>
              <a:picLocks noChangeAspect="1"/>
            </p:cNvPicPr>
            <p:nvPr userDrawn="1"/>
          </p:nvPicPr>
          <p:blipFill>
            <a:blip r:embed="rId4"/>
            <a:stretch>
              <a:fillRect/>
            </a:stretch>
          </p:blipFill>
          <p:spPr>
            <a:xfrm>
              <a:off x="809556" y="5772086"/>
              <a:ext cx="1933714" cy="516572"/>
            </a:xfrm>
            <a:prstGeom prst="rect">
              <a:avLst/>
            </a:prstGeom>
          </p:spPr>
        </p:pic>
        <p:pic>
          <p:nvPicPr>
            <p:cNvPr id="17" name="Image 16">
              <a:extLst>
                <a:ext uri="{FF2B5EF4-FFF2-40B4-BE49-F238E27FC236}">
                  <a16:creationId xmlns="" xmlns:a16="http://schemas.microsoft.com/office/drawing/2014/main" id="{E3707F49-0F51-479F-8F80-6AAA866EDCB7}"/>
                </a:ext>
              </a:extLst>
            </p:cNvPr>
            <p:cNvPicPr>
              <a:picLocks noChangeAspect="1"/>
            </p:cNvPicPr>
            <p:nvPr userDrawn="1"/>
          </p:nvPicPr>
          <p:blipFill>
            <a:blip r:embed="rId5"/>
            <a:stretch>
              <a:fillRect/>
            </a:stretch>
          </p:blipFill>
          <p:spPr>
            <a:xfrm>
              <a:off x="405436" y="5776400"/>
              <a:ext cx="236816" cy="47527"/>
            </a:xfrm>
            <a:prstGeom prst="rect">
              <a:avLst/>
            </a:prstGeom>
          </p:spPr>
        </p:pic>
      </p:grpSp>
    </p:spTree>
    <p:extLst>
      <p:ext uri="{BB962C8B-B14F-4D97-AF65-F5344CB8AC3E}">
        <p14:creationId xmlns:p14="http://schemas.microsoft.com/office/powerpoint/2010/main" val="6426439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5C1F9C7-CFC3-48BD-81B0-594A8C002C2D}"/>
              </a:ext>
            </a:extLst>
          </p:cNvPr>
          <p:cNvSpPr>
            <a:spLocks noGrp="1"/>
          </p:cNvSpPr>
          <p:nvPr>
            <p:ph type="title"/>
          </p:nvPr>
        </p:nvSpPr>
        <p:spPr>
          <a:xfrm>
            <a:off x="831850" y="1709738"/>
            <a:ext cx="10515600" cy="2852737"/>
          </a:xfrm>
        </p:spPr>
        <p:txBody>
          <a:bodyPr anchor="b"/>
          <a:lstStyle>
            <a:lvl1pPr>
              <a:defRPr sz="6000">
                <a:solidFill>
                  <a:srgbClr val="002060"/>
                </a:solidFill>
              </a:defRPr>
            </a:lvl1pPr>
          </a:lstStyle>
          <a:p>
            <a:r>
              <a:rPr lang="fr-FR" smtClean="0"/>
              <a:t>Modifiez le style du titre</a:t>
            </a:r>
            <a:endParaRPr lang="fr-FR"/>
          </a:p>
        </p:txBody>
      </p:sp>
      <p:sp>
        <p:nvSpPr>
          <p:cNvPr id="3" name="Espace réservé du texte 2">
            <a:extLst>
              <a:ext uri="{FF2B5EF4-FFF2-40B4-BE49-F238E27FC236}">
                <a16:creationId xmlns="" xmlns:a16="http://schemas.microsoft.com/office/drawing/2014/main" id="{8E173A4A-8BEF-4021-95F4-634D23DCFC4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a:extLst>
              <a:ext uri="{FF2B5EF4-FFF2-40B4-BE49-F238E27FC236}">
                <a16:creationId xmlns="" xmlns:a16="http://schemas.microsoft.com/office/drawing/2014/main" id="{B5A4CB34-8627-438C-AC67-82B6310640EB}"/>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5" name="Espace réservé du pied de page 4">
            <a:extLst>
              <a:ext uri="{FF2B5EF4-FFF2-40B4-BE49-F238E27FC236}">
                <a16:creationId xmlns="" xmlns:a16="http://schemas.microsoft.com/office/drawing/2014/main" id="{ACB2E759-CD12-4927-AB05-3A6BF811EC9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 xmlns:a16="http://schemas.microsoft.com/office/drawing/2014/main" id="{7DF53A4B-9C32-455A-B0CC-CF7AD84A4DAD}"/>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277089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AB9E02A8-0C96-4C84-A3A5-78D86D17F07F}"/>
              </a:ext>
            </a:extLst>
          </p:cNvPr>
          <p:cNvSpPr>
            <a:spLocks noGrp="1"/>
          </p:cNvSpPr>
          <p:nvPr>
            <p:ph type="title"/>
          </p:nvPr>
        </p:nvSpPr>
        <p:spPr/>
        <p:txBody>
          <a:bodyPr/>
          <a:lstStyle/>
          <a:p>
            <a:r>
              <a:rPr lang="fr-FR" smtClean="0"/>
              <a:t>Modifiez le style du titre</a:t>
            </a:r>
            <a:endParaRPr lang="fr-FR"/>
          </a:p>
        </p:txBody>
      </p:sp>
      <p:sp>
        <p:nvSpPr>
          <p:cNvPr id="3" name="Espace réservé du contenu 2">
            <a:extLst>
              <a:ext uri="{FF2B5EF4-FFF2-40B4-BE49-F238E27FC236}">
                <a16:creationId xmlns="" xmlns:a16="http://schemas.microsoft.com/office/drawing/2014/main" id="{BAC66E26-2CF8-4D60-A723-079AFC548B32}"/>
              </a:ext>
            </a:extLst>
          </p:cNvPr>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a:extLst>
              <a:ext uri="{FF2B5EF4-FFF2-40B4-BE49-F238E27FC236}">
                <a16:creationId xmlns="" xmlns:a16="http://schemas.microsoft.com/office/drawing/2014/main" id="{FD24BC97-ECF1-4FD8-9743-B10240106686}"/>
              </a:ext>
            </a:extLst>
          </p:cNvPr>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a:extLst>
              <a:ext uri="{FF2B5EF4-FFF2-40B4-BE49-F238E27FC236}">
                <a16:creationId xmlns="" xmlns:a16="http://schemas.microsoft.com/office/drawing/2014/main" id="{E8C83FBF-4A6E-4AEE-B652-DDB25671AC74}"/>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6" name="Espace réservé du pied de page 5">
            <a:extLst>
              <a:ext uri="{FF2B5EF4-FFF2-40B4-BE49-F238E27FC236}">
                <a16:creationId xmlns="" xmlns:a16="http://schemas.microsoft.com/office/drawing/2014/main" id="{69CA4FB0-0602-4342-BB6F-9BE68BEB44A4}"/>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06653D5A-8422-492A-B23D-DB5E6A82E9B5}"/>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4043975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9F5B6D1C-5082-430B-9BEF-BD0798B04965}"/>
              </a:ext>
            </a:extLst>
          </p:cNvPr>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a:extLst>
              <a:ext uri="{FF2B5EF4-FFF2-40B4-BE49-F238E27FC236}">
                <a16:creationId xmlns="" xmlns:a16="http://schemas.microsoft.com/office/drawing/2014/main" id="{48AAA3F1-9F7D-4468-8FE0-8E81663500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a:extLst>
              <a:ext uri="{FF2B5EF4-FFF2-40B4-BE49-F238E27FC236}">
                <a16:creationId xmlns="" xmlns:a16="http://schemas.microsoft.com/office/drawing/2014/main" id="{D9B05DFD-2633-437C-8DB6-2B8A8E9AA325}"/>
              </a:ext>
            </a:extLst>
          </p:cNvPr>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a:extLst>
              <a:ext uri="{FF2B5EF4-FFF2-40B4-BE49-F238E27FC236}">
                <a16:creationId xmlns="" xmlns:a16="http://schemas.microsoft.com/office/drawing/2014/main" id="{AF73D672-000C-4D0D-AA0D-9B51AE8675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a:extLst>
              <a:ext uri="{FF2B5EF4-FFF2-40B4-BE49-F238E27FC236}">
                <a16:creationId xmlns="" xmlns:a16="http://schemas.microsoft.com/office/drawing/2014/main" id="{82E36811-2DCF-49B6-938C-321ACB59D864}"/>
              </a:ext>
            </a:extLst>
          </p:cNvPr>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a:extLst>
              <a:ext uri="{FF2B5EF4-FFF2-40B4-BE49-F238E27FC236}">
                <a16:creationId xmlns="" xmlns:a16="http://schemas.microsoft.com/office/drawing/2014/main" id="{C0CEDE98-2BF0-48B5-BAE8-3888709BE905}"/>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8" name="Espace réservé du pied de page 7">
            <a:extLst>
              <a:ext uri="{FF2B5EF4-FFF2-40B4-BE49-F238E27FC236}">
                <a16:creationId xmlns="" xmlns:a16="http://schemas.microsoft.com/office/drawing/2014/main" id="{D02E4221-8230-42FE-AF1C-71EC77FCE77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 xmlns:a16="http://schemas.microsoft.com/office/drawing/2014/main" id="{ACE880CF-7417-425F-BB57-4FF516C010E2}"/>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1382881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5992F710-3FDC-468F-A569-54D916FAE2E9}"/>
              </a:ext>
            </a:extLst>
          </p:cNvPr>
          <p:cNvSpPr>
            <a:spLocks noGrp="1"/>
          </p:cNvSpPr>
          <p:nvPr>
            <p:ph type="title"/>
          </p:nvPr>
        </p:nvSpPr>
        <p:spPr/>
        <p:txBody>
          <a:bodyPr/>
          <a:lstStyle/>
          <a:p>
            <a:r>
              <a:rPr lang="fr-FR" smtClean="0"/>
              <a:t>Modifiez le style du titre</a:t>
            </a:r>
            <a:endParaRPr lang="fr-FR"/>
          </a:p>
        </p:txBody>
      </p:sp>
      <p:sp>
        <p:nvSpPr>
          <p:cNvPr id="3" name="Espace réservé de la date 2">
            <a:extLst>
              <a:ext uri="{FF2B5EF4-FFF2-40B4-BE49-F238E27FC236}">
                <a16:creationId xmlns="" xmlns:a16="http://schemas.microsoft.com/office/drawing/2014/main" id="{F760271A-F69E-4BB1-975D-894F22CEFEE6}"/>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4" name="Espace réservé du pied de page 3">
            <a:extLst>
              <a:ext uri="{FF2B5EF4-FFF2-40B4-BE49-F238E27FC236}">
                <a16:creationId xmlns="" xmlns:a16="http://schemas.microsoft.com/office/drawing/2014/main" id="{2D52D443-3893-4346-A890-F3D27787FFF2}"/>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 xmlns:a16="http://schemas.microsoft.com/office/drawing/2014/main" id="{05FB8AFB-680D-4355-8138-E0ADD42A20A3}"/>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4049143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 xmlns:a16="http://schemas.microsoft.com/office/drawing/2014/main" id="{213730F2-0F85-4759-A385-0BBD7B2088D9}"/>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3" name="Espace réservé du pied de page 2">
            <a:extLst>
              <a:ext uri="{FF2B5EF4-FFF2-40B4-BE49-F238E27FC236}">
                <a16:creationId xmlns="" xmlns:a16="http://schemas.microsoft.com/office/drawing/2014/main" id="{5A4FE527-FB9B-4AF6-9FF9-475B046F8CD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 xmlns:a16="http://schemas.microsoft.com/office/drawing/2014/main" id="{610D7B2A-3C93-427E-83F4-9B5562946CE0}"/>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19761360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F86B9811-9D03-4233-91AA-7B6073324FA6}"/>
              </a:ext>
            </a:extLst>
          </p:cNvPr>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a:extLst>
              <a:ext uri="{FF2B5EF4-FFF2-40B4-BE49-F238E27FC236}">
                <a16:creationId xmlns="" xmlns:a16="http://schemas.microsoft.com/office/drawing/2014/main" id="{C8685EB7-150B-4A85-AB20-6906272F63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a:extLst>
              <a:ext uri="{FF2B5EF4-FFF2-40B4-BE49-F238E27FC236}">
                <a16:creationId xmlns="" xmlns:a16="http://schemas.microsoft.com/office/drawing/2014/main" id="{FDAEF146-8092-40E7-A7A9-AE10287C81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a:extLst>
              <a:ext uri="{FF2B5EF4-FFF2-40B4-BE49-F238E27FC236}">
                <a16:creationId xmlns="" xmlns:a16="http://schemas.microsoft.com/office/drawing/2014/main" id="{BBE31FE7-C1D9-45A3-AA46-CFA57A6339E8}"/>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6" name="Espace réservé du pied de page 5">
            <a:extLst>
              <a:ext uri="{FF2B5EF4-FFF2-40B4-BE49-F238E27FC236}">
                <a16:creationId xmlns="" xmlns:a16="http://schemas.microsoft.com/office/drawing/2014/main" id="{C019B8C4-47D3-4B00-BFD9-E11F4BB17B3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A7DD55B2-F091-44B6-9DD2-1C62054B1046}"/>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3383906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13961093-4608-4E92-A7D6-5E492363B25E}"/>
              </a:ext>
            </a:extLst>
          </p:cNvPr>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a:extLst>
              <a:ext uri="{FF2B5EF4-FFF2-40B4-BE49-F238E27FC236}">
                <a16:creationId xmlns="" xmlns:a16="http://schemas.microsoft.com/office/drawing/2014/main" id="{E254EB9F-6EAA-4F8C-85D0-55877CCF753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fr-FR"/>
          </a:p>
        </p:txBody>
      </p:sp>
      <p:sp>
        <p:nvSpPr>
          <p:cNvPr id="4" name="Espace réservé du texte 3">
            <a:extLst>
              <a:ext uri="{FF2B5EF4-FFF2-40B4-BE49-F238E27FC236}">
                <a16:creationId xmlns="" xmlns:a16="http://schemas.microsoft.com/office/drawing/2014/main" id="{0F26ED3E-6E0D-4F9C-AA81-485D521E47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a:extLst>
              <a:ext uri="{FF2B5EF4-FFF2-40B4-BE49-F238E27FC236}">
                <a16:creationId xmlns="" xmlns:a16="http://schemas.microsoft.com/office/drawing/2014/main" id="{E4A37557-BF5E-48A3-964C-4FB9D76F3D87}"/>
              </a:ext>
            </a:extLst>
          </p:cNvPr>
          <p:cNvSpPr>
            <a:spLocks noGrp="1"/>
          </p:cNvSpPr>
          <p:nvPr>
            <p:ph type="dt" sz="half" idx="10"/>
          </p:nvPr>
        </p:nvSpPr>
        <p:spPr/>
        <p:txBody>
          <a:bodyPr/>
          <a:lstStyle/>
          <a:p>
            <a:fld id="{D41704E7-5D70-459F-9B47-0DE55A49B698}" type="datetimeFigureOut">
              <a:rPr lang="fr-FR" smtClean="0"/>
              <a:t>25/03/2021</a:t>
            </a:fld>
            <a:endParaRPr lang="fr-FR"/>
          </a:p>
        </p:txBody>
      </p:sp>
      <p:sp>
        <p:nvSpPr>
          <p:cNvPr id="6" name="Espace réservé du pied de page 5">
            <a:extLst>
              <a:ext uri="{FF2B5EF4-FFF2-40B4-BE49-F238E27FC236}">
                <a16:creationId xmlns="" xmlns:a16="http://schemas.microsoft.com/office/drawing/2014/main" id="{320D5786-DD69-498A-A3C6-BB6BF736D80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 xmlns:a16="http://schemas.microsoft.com/office/drawing/2014/main" id="{F6C0745A-9C3A-491A-B8D2-EE1701346CBC}"/>
              </a:ext>
            </a:extLst>
          </p:cNvPr>
          <p:cNvSpPr>
            <a:spLocks noGrp="1"/>
          </p:cNvSpPr>
          <p:nvPr>
            <p:ph type="sldNum" sz="quarter" idx="12"/>
          </p:nvPr>
        </p:nvSpPr>
        <p:spPr/>
        <p:txBody>
          <a:bodyPr/>
          <a:lstStyle/>
          <a:p>
            <a:fld id="{046897A2-3D9A-453E-92A8-55011DC992A1}" type="slidenum">
              <a:rPr lang="fr-FR" smtClean="0"/>
              <a:t>‹N°›</a:t>
            </a:fld>
            <a:endParaRPr lang="fr-FR"/>
          </a:p>
        </p:txBody>
      </p:sp>
    </p:spTree>
    <p:extLst>
      <p:ext uri="{BB962C8B-B14F-4D97-AF65-F5344CB8AC3E}">
        <p14:creationId xmlns:p14="http://schemas.microsoft.com/office/powerpoint/2010/main" val="943854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50000"/>
          </a:schemeClr>
        </a:solidFill>
        <a:effectLst/>
      </p:bgPr>
    </p:bg>
    <p:spTree>
      <p:nvGrpSpPr>
        <p:cNvPr id="1" name=""/>
        <p:cNvGrpSpPr/>
        <p:nvPr/>
      </p:nvGrpSpPr>
      <p:grpSpPr>
        <a:xfrm>
          <a:off x="0" y="0"/>
          <a:ext cx="0" cy="0"/>
          <a:chOff x="0" y="0"/>
          <a:chExt cx="0" cy="0"/>
        </a:xfrm>
      </p:grpSpPr>
      <p:sp>
        <p:nvSpPr>
          <p:cNvPr id="2" name="Espace réservé du titre 1">
            <a:extLst>
              <a:ext uri="{FF2B5EF4-FFF2-40B4-BE49-F238E27FC236}">
                <a16:creationId xmlns="" xmlns:a16="http://schemas.microsoft.com/office/drawing/2014/main" id="{035BBD86-B7B1-49C1-ABBA-75056C4C1CB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 xmlns:a16="http://schemas.microsoft.com/office/drawing/2014/main" id="{73928427-5FC2-4E3D-A5CE-131245EC805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a:extLst>
              <a:ext uri="{FF2B5EF4-FFF2-40B4-BE49-F238E27FC236}">
                <a16:creationId xmlns="" xmlns:a16="http://schemas.microsoft.com/office/drawing/2014/main" id="{041422B2-8088-4032-8321-7BBD4DC83D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41704E7-5D70-459F-9B47-0DE55A49B698}" type="datetimeFigureOut">
              <a:rPr lang="fr-FR" smtClean="0"/>
              <a:t>25/03/2021</a:t>
            </a:fld>
            <a:endParaRPr lang="fr-FR"/>
          </a:p>
        </p:txBody>
      </p:sp>
      <p:sp>
        <p:nvSpPr>
          <p:cNvPr id="5" name="Espace réservé du pied de page 4">
            <a:extLst>
              <a:ext uri="{FF2B5EF4-FFF2-40B4-BE49-F238E27FC236}">
                <a16:creationId xmlns="" xmlns:a16="http://schemas.microsoft.com/office/drawing/2014/main" id="{6AC7CE23-ED46-4D5A-B6F5-D61FA3DEA69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 xmlns:a16="http://schemas.microsoft.com/office/drawing/2014/main" id="{9302C625-78AC-42B1-946D-475630613B7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6897A2-3D9A-453E-92A8-55011DC992A1}" type="slidenum">
              <a:rPr lang="fr-FR" smtClean="0"/>
              <a:t>‹N°›</a:t>
            </a:fld>
            <a:endParaRPr lang="fr-FR"/>
          </a:p>
        </p:txBody>
      </p:sp>
    </p:spTree>
    <p:extLst>
      <p:ext uri="{BB962C8B-B14F-4D97-AF65-F5344CB8AC3E}">
        <p14:creationId xmlns:p14="http://schemas.microsoft.com/office/powerpoint/2010/main" val="16823192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rgbClr val="002060"/>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rgbClr val="143264"/>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rgbClr val="143264"/>
          </a:solidFill>
          <a:latin typeface="Century Gothic" panose="020B0502020202020204" pitchFamily="34"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rgbClr val="143264"/>
          </a:solidFill>
          <a:latin typeface="Century Gothic" panose="020B0502020202020204" pitchFamily="34"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rgbClr val="143264"/>
          </a:solidFill>
          <a:latin typeface="Century Gothic" panose="020B0502020202020204" pitchFamily="34"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rgbClr val="143264"/>
          </a:solidFill>
          <a:latin typeface="Century Gothic" panose="020B0502020202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A-a : fixer une réduction annuelle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740509" y="1803400"/>
            <a:ext cx="9800492" cy="3108543"/>
          </a:xfrm>
          <a:prstGeom prst="rect">
            <a:avLst/>
          </a:prstGeom>
          <a:noFill/>
        </p:spPr>
        <p:txBody>
          <a:bodyPr wrap="square" rtlCol="0">
            <a:spAutoFit/>
          </a:bodyPr>
          <a:lstStyle/>
          <a:p>
            <a:r>
              <a:rPr lang="fr-FR" sz="2800" dirty="0" smtClean="0">
                <a:solidFill>
                  <a:schemeClr val="bg1"/>
                </a:solidFill>
              </a:rPr>
              <a:t>Proposer MOINS 6% </a:t>
            </a:r>
            <a:r>
              <a:rPr lang="fr-FR" sz="2800" dirty="0">
                <a:solidFill>
                  <a:schemeClr val="bg1"/>
                </a:solidFill>
              </a:rPr>
              <a:t>chaque année (si </a:t>
            </a:r>
            <a:r>
              <a:rPr lang="fr-FR" sz="2800" dirty="0" smtClean="0">
                <a:solidFill>
                  <a:schemeClr val="bg1"/>
                </a:solidFill>
              </a:rPr>
              <a:t>ce chiffre est validé) =</a:t>
            </a:r>
            <a:br>
              <a:rPr lang="fr-FR" sz="2800" dirty="0" smtClean="0">
                <a:solidFill>
                  <a:schemeClr val="bg1"/>
                </a:solidFill>
              </a:rPr>
            </a:br>
            <a:r>
              <a:rPr lang="fr-FR" sz="2800" dirty="0" smtClean="0">
                <a:solidFill>
                  <a:schemeClr val="bg1"/>
                </a:solidFill>
              </a:rPr>
              <a:t>doter le compte carbone de chaque français avec </a:t>
            </a:r>
            <a:r>
              <a:rPr lang="fr-FR" sz="2800" b="1" dirty="0" smtClean="0">
                <a:solidFill>
                  <a:schemeClr val="bg1"/>
                </a:solidFill>
              </a:rPr>
              <a:t>94%</a:t>
            </a:r>
            <a:r>
              <a:rPr lang="fr-FR" sz="2800" dirty="0" smtClean="0">
                <a:solidFill>
                  <a:schemeClr val="bg1"/>
                </a:solidFill>
              </a:rPr>
              <a:t> du quota de l’année précédente</a:t>
            </a:r>
            <a:br>
              <a:rPr lang="fr-FR" sz="2800" dirty="0" smtClean="0">
                <a:solidFill>
                  <a:schemeClr val="bg1"/>
                </a:solidFill>
              </a:rPr>
            </a:br>
            <a:endParaRPr lang="fr-FR" sz="2800" dirty="0">
              <a:solidFill>
                <a:schemeClr val="bg1"/>
              </a:solidFill>
            </a:endParaRPr>
          </a:p>
          <a:p>
            <a:r>
              <a:rPr lang="fr-FR" sz="2800" dirty="0" smtClean="0">
                <a:solidFill>
                  <a:schemeClr val="bg1"/>
                </a:solidFill>
              </a:rPr>
              <a:t>S’appuyer sur une agence carbone nationale paritaire qui alimente les comptes, et les gère ?</a:t>
            </a:r>
            <a:endParaRPr lang="fr-FR" sz="2800" dirty="0">
              <a:solidFill>
                <a:schemeClr val="bg1"/>
              </a:solidFill>
            </a:endParaRPr>
          </a:p>
          <a:p>
            <a:endParaRPr lang="fr-FR" sz="2800" dirty="0">
              <a:solidFill>
                <a:schemeClr val="bg1"/>
              </a:solidFill>
            </a:endParaRPr>
          </a:p>
        </p:txBody>
      </p:sp>
    </p:spTree>
    <p:extLst>
      <p:ext uri="{BB962C8B-B14F-4D97-AF65-F5344CB8AC3E}">
        <p14:creationId xmlns:p14="http://schemas.microsoft.com/office/powerpoint/2010/main" val="129212632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B-d : comptabilité carbone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787400" y="2252133"/>
            <a:ext cx="10879667" cy="2246769"/>
          </a:xfrm>
          <a:prstGeom prst="rect">
            <a:avLst/>
          </a:prstGeom>
          <a:noFill/>
        </p:spPr>
        <p:txBody>
          <a:bodyPr wrap="square" rtlCol="0">
            <a:spAutoFit/>
          </a:bodyPr>
          <a:lstStyle/>
          <a:p>
            <a:r>
              <a:rPr lang="fr-FR" sz="2800" dirty="0" smtClean="0">
                <a:solidFill>
                  <a:schemeClr val="bg1"/>
                </a:solidFill>
              </a:rPr>
              <a:t>Ce que va détailler la représentante de l’Ordre des Experts-Comptables jeudi prochain ?</a:t>
            </a:r>
          </a:p>
          <a:p>
            <a:endParaRPr lang="fr-FR" sz="2800" dirty="0">
              <a:solidFill>
                <a:schemeClr val="bg1"/>
              </a:solidFill>
            </a:endParaRPr>
          </a:p>
          <a:p>
            <a:r>
              <a:rPr lang="fr-FR" sz="2800" dirty="0" smtClean="0">
                <a:solidFill>
                  <a:schemeClr val="bg1"/>
                </a:solidFill>
              </a:rPr>
              <a:t>En particulier relancer les Centres de Gestion Agréée qui sont voués à disparaitre ? </a:t>
            </a:r>
            <a:endParaRPr lang="fr-FR" sz="2800" dirty="0">
              <a:solidFill>
                <a:schemeClr val="bg1"/>
              </a:solidFill>
            </a:endParaRPr>
          </a:p>
        </p:txBody>
      </p:sp>
    </p:spTree>
    <p:extLst>
      <p:ext uri="{BB962C8B-B14F-4D97-AF65-F5344CB8AC3E}">
        <p14:creationId xmlns:p14="http://schemas.microsoft.com/office/powerpoint/2010/main" val="123277145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B-e : appui des nouvelles techno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40267" y="2523067"/>
            <a:ext cx="10879667" cy="2246769"/>
          </a:xfrm>
          <a:prstGeom prst="rect">
            <a:avLst/>
          </a:prstGeom>
          <a:noFill/>
        </p:spPr>
        <p:txBody>
          <a:bodyPr wrap="square" rtlCol="0">
            <a:spAutoFit/>
          </a:bodyPr>
          <a:lstStyle/>
          <a:p>
            <a:r>
              <a:rPr lang="fr-FR" sz="2800" dirty="0" smtClean="0">
                <a:solidFill>
                  <a:schemeClr val="bg1"/>
                </a:solidFill>
              </a:rPr>
              <a:t>Plusieurs ont peur de perte de confidentialité ?</a:t>
            </a:r>
          </a:p>
          <a:p>
            <a:endParaRPr lang="fr-FR" sz="2800" dirty="0">
              <a:solidFill>
                <a:schemeClr val="bg1"/>
              </a:solidFill>
            </a:endParaRPr>
          </a:p>
          <a:p>
            <a:r>
              <a:rPr lang="fr-FR" sz="2800" dirty="0" smtClean="0">
                <a:solidFill>
                  <a:schemeClr val="bg1"/>
                </a:solidFill>
              </a:rPr>
              <a:t>Des spécialistes recommandent la technologie End2End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Faudrait-il faire un pilote ou maquette informatique de faisabilité ?</a:t>
            </a:r>
            <a:endParaRPr lang="fr-FR" sz="2800" dirty="0">
              <a:solidFill>
                <a:schemeClr val="bg1"/>
              </a:solidFill>
            </a:endParaRPr>
          </a:p>
        </p:txBody>
      </p:sp>
    </p:spTree>
    <p:extLst>
      <p:ext uri="{BB962C8B-B14F-4D97-AF65-F5344CB8AC3E}">
        <p14:creationId xmlns:p14="http://schemas.microsoft.com/office/powerpoint/2010/main" val="10842691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B-f : éviter les fraudes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40267" y="2523067"/>
            <a:ext cx="10879667" cy="2677656"/>
          </a:xfrm>
          <a:prstGeom prst="rect">
            <a:avLst/>
          </a:prstGeom>
          <a:noFill/>
        </p:spPr>
        <p:txBody>
          <a:bodyPr wrap="square" rtlCol="0">
            <a:spAutoFit/>
          </a:bodyPr>
          <a:lstStyle/>
          <a:p>
            <a:r>
              <a:rPr lang="fr-FR" sz="2800" dirty="0" smtClean="0">
                <a:solidFill>
                  <a:schemeClr val="bg1"/>
                </a:solidFill>
              </a:rPr>
              <a:t>Susciter un réseau « </a:t>
            </a:r>
            <a:r>
              <a:rPr lang="fr-FR" sz="2800" dirty="0" err="1" smtClean="0">
                <a:solidFill>
                  <a:schemeClr val="bg1"/>
                </a:solidFill>
              </a:rPr>
              <a:t>carbonwatch</a:t>
            </a:r>
            <a:r>
              <a:rPr lang="fr-FR" sz="2800" dirty="0" smtClean="0">
                <a:solidFill>
                  <a:schemeClr val="bg1"/>
                </a:solidFill>
              </a:rPr>
              <a:t> » local ?</a:t>
            </a:r>
          </a:p>
          <a:p>
            <a:endParaRPr lang="fr-FR" sz="2800" dirty="0">
              <a:solidFill>
                <a:schemeClr val="bg1"/>
              </a:solidFill>
            </a:endParaRPr>
          </a:p>
          <a:p>
            <a:r>
              <a:rPr lang="fr-FR" sz="2800" dirty="0" smtClean="0">
                <a:solidFill>
                  <a:schemeClr val="bg1"/>
                </a:solidFill>
              </a:rPr>
              <a:t>Un réseau </a:t>
            </a:r>
            <a:r>
              <a:rPr lang="fr-FR" sz="2800" dirty="0" err="1" smtClean="0">
                <a:solidFill>
                  <a:schemeClr val="bg1"/>
                </a:solidFill>
              </a:rPr>
              <a:t>WikiCarbone</a:t>
            </a:r>
            <a:r>
              <a:rPr lang="fr-FR" sz="2800" dirty="0" smtClean="0">
                <a:solidFill>
                  <a:schemeClr val="bg1"/>
                </a:solidFill>
              </a:rPr>
              <a:t> en préparation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Christophe Huchedé a décodé certains petits arrangements des entreprises ?</a:t>
            </a:r>
            <a:endParaRPr lang="fr-FR" sz="2800" dirty="0">
              <a:solidFill>
                <a:schemeClr val="bg1"/>
              </a:solidFill>
            </a:endParaRPr>
          </a:p>
        </p:txBody>
      </p:sp>
    </p:spTree>
    <p:extLst>
      <p:ext uri="{BB962C8B-B14F-4D97-AF65-F5344CB8AC3E}">
        <p14:creationId xmlns:p14="http://schemas.microsoft.com/office/powerpoint/2010/main" val="5214120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B-g : gouvernance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40267" y="2523067"/>
            <a:ext cx="10879667" cy="1815882"/>
          </a:xfrm>
          <a:prstGeom prst="rect">
            <a:avLst/>
          </a:prstGeom>
          <a:noFill/>
        </p:spPr>
        <p:txBody>
          <a:bodyPr wrap="square" rtlCol="0">
            <a:spAutoFit/>
          </a:bodyPr>
          <a:lstStyle/>
          <a:p>
            <a:r>
              <a:rPr lang="fr-FR" sz="2800" dirty="0" smtClean="0">
                <a:solidFill>
                  <a:schemeClr val="bg1"/>
                </a:solidFill>
              </a:rPr>
              <a:t>L’ONG Démocratie Ouverte travaille la question</a:t>
            </a:r>
          </a:p>
          <a:p>
            <a:endParaRPr lang="fr-FR" sz="2800" dirty="0">
              <a:solidFill>
                <a:schemeClr val="bg1"/>
              </a:solidFill>
            </a:endParaRPr>
          </a:p>
          <a:p>
            <a:r>
              <a:rPr lang="fr-FR" sz="2800" dirty="0" smtClean="0">
                <a:solidFill>
                  <a:schemeClr val="bg1"/>
                </a:solidFill>
              </a:rPr>
              <a:t>Une de nos réponses serait d’avoir une agence nationale paritaire dans chaque pays ?</a:t>
            </a:r>
            <a:endParaRPr lang="fr-FR" sz="2800" dirty="0">
              <a:solidFill>
                <a:schemeClr val="bg1"/>
              </a:solidFill>
            </a:endParaRPr>
          </a:p>
        </p:txBody>
      </p:sp>
    </p:spTree>
    <p:extLst>
      <p:ext uri="{BB962C8B-B14F-4D97-AF65-F5344CB8AC3E}">
        <p14:creationId xmlns:p14="http://schemas.microsoft.com/office/powerpoint/2010/main" val="36981775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C-a : double monnaie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1" y="2108200"/>
            <a:ext cx="10879667" cy="3970318"/>
          </a:xfrm>
          <a:prstGeom prst="rect">
            <a:avLst/>
          </a:prstGeom>
          <a:noFill/>
        </p:spPr>
        <p:txBody>
          <a:bodyPr wrap="square" rtlCol="0">
            <a:spAutoFit/>
          </a:bodyPr>
          <a:lstStyle/>
          <a:p>
            <a:r>
              <a:rPr lang="fr-FR" sz="2800" dirty="0" smtClean="0">
                <a:solidFill>
                  <a:schemeClr val="bg1"/>
                </a:solidFill>
              </a:rPr>
              <a:t>Est-ce que le contenu carboné n’est pas plutôt une grandeur physique qu’une monnaie ?</a:t>
            </a:r>
          </a:p>
          <a:p>
            <a:endParaRPr lang="fr-FR" sz="2800" dirty="0">
              <a:solidFill>
                <a:schemeClr val="bg1"/>
              </a:solidFill>
            </a:endParaRPr>
          </a:p>
          <a:p>
            <a:r>
              <a:rPr lang="fr-FR" sz="2800" dirty="0" smtClean="0">
                <a:solidFill>
                  <a:schemeClr val="bg1"/>
                </a:solidFill>
              </a:rPr>
              <a:t>Selon l’entreprise </a:t>
            </a:r>
            <a:r>
              <a:rPr lang="fr-FR" sz="2800" dirty="0" err="1" smtClean="0">
                <a:solidFill>
                  <a:schemeClr val="bg1"/>
                </a:solidFill>
              </a:rPr>
              <a:t>PayLead</a:t>
            </a:r>
            <a:r>
              <a:rPr lang="fr-FR" sz="2800" dirty="0" smtClean="0">
                <a:solidFill>
                  <a:schemeClr val="bg1"/>
                </a:solidFill>
              </a:rPr>
              <a:t> les cartes bancaires peuvent contenir toute l’info souhaitée</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Discussions avec Mastercard et la </a:t>
            </a:r>
            <a:r>
              <a:rPr lang="fr-FR" sz="2800" dirty="0" err="1" smtClean="0">
                <a:solidFill>
                  <a:schemeClr val="bg1"/>
                </a:solidFill>
              </a:rPr>
              <a:t>néobanque</a:t>
            </a:r>
            <a:r>
              <a:rPr lang="fr-FR" sz="2800" dirty="0" smtClean="0">
                <a:solidFill>
                  <a:schemeClr val="bg1"/>
                </a:solidFill>
              </a:rPr>
              <a:t> </a:t>
            </a:r>
            <a:r>
              <a:rPr lang="fr-FR" sz="2800" dirty="0" err="1" smtClean="0">
                <a:solidFill>
                  <a:schemeClr val="bg1"/>
                </a:solidFill>
              </a:rPr>
              <a:t>MyPocket</a:t>
            </a:r>
            <a:r>
              <a:rPr lang="fr-FR" sz="2800" dirty="0" smtClean="0">
                <a:solidFill>
                  <a:schemeClr val="bg1"/>
                </a:solidFill>
              </a:rPr>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Possible avec les monnaies locales ? Place à Stéphan pour la Doume…</a:t>
            </a:r>
            <a:endParaRPr lang="fr-FR" sz="2800" dirty="0">
              <a:solidFill>
                <a:schemeClr val="bg1"/>
              </a:solidFill>
            </a:endParaRPr>
          </a:p>
        </p:txBody>
      </p:sp>
    </p:spTree>
    <p:extLst>
      <p:ext uri="{BB962C8B-B14F-4D97-AF65-F5344CB8AC3E}">
        <p14:creationId xmlns:p14="http://schemas.microsoft.com/office/powerpoint/2010/main" val="64949364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C-b : justice sociale et juste effort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1" y="2108200"/>
            <a:ext cx="10879667" cy="2677656"/>
          </a:xfrm>
          <a:prstGeom prst="rect">
            <a:avLst/>
          </a:prstGeom>
          <a:noFill/>
        </p:spPr>
        <p:txBody>
          <a:bodyPr wrap="square" rtlCol="0">
            <a:spAutoFit/>
          </a:bodyPr>
          <a:lstStyle/>
          <a:p>
            <a:r>
              <a:rPr lang="fr-FR" sz="2800" dirty="0" smtClean="0">
                <a:solidFill>
                  <a:schemeClr val="bg1"/>
                </a:solidFill>
              </a:rPr>
              <a:t>La parole à Mathilde Szuba qui étudie la question depuis sa thèse de 2013 commencée en 2010</a:t>
            </a:r>
          </a:p>
          <a:p>
            <a:endParaRPr lang="fr-FR" sz="2800" dirty="0">
              <a:solidFill>
                <a:schemeClr val="bg1"/>
              </a:solidFill>
            </a:endParaRPr>
          </a:p>
          <a:p>
            <a:endParaRPr lang="fr-FR" sz="2800" dirty="0" smtClean="0">
              <a:solidFill>
                <a:schemeClr val="bg1"/>
              </a:solidFill>
            </a:endParaRPr>
          </a:p>
          <a:p>
            <a:r>
              <a:rPr lang="fr-FR" sz="2800" dirty="0" smtClean="0">
                <a:solidFill>
                  <a:schemeClr val="bg1"/>
                </a:solidFill>
              </a:rPr>
              <a:t>Il faut surtout montrer que le plaisir sera HORS CARBONE pour rendre désirable le monde bas-carbone ?</a:t>
            </a:r>
          </a:p>
        </p:txBody>
      </p:sp>
    </p:spTree>
    <p:extLst>
      <p:ext uri="{BB962C8B-B14F-4D97-AF65-F5344CB8AC3E}">
        <p14:creationId xmlns:p14="http://schemas.microsoft.com/office/powerpoint/2010/main" val="39463663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C-c : principe dénaturé par exceptions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1" y="2108200"/>
            <a:ext cx="10879667" cy="2677656"/>
          </a:xfrm>
          <a:prstGeom prst="rect">
            <a:avLst/>
          </a:prstGeom>
          <a:noFill/>
        </p:spPr>
        <p:txBody>
          <a:bodyPr wrap="square" rtlCol="0">
            <a:spAutoFit/>
          </a:bodyPr>
          <a:lstStyle/>
          <a:p>
            <a:r>
              <a:rPr lang="fr-FR" sz="2800" dirty="0" smtClean="0">
                <a:solidFill>
                  <a:schemeClr val="bg1"/>
                </a:solidFill>
              </a:rPr>
              <a:t>Les impôts sont dénaturés par les effets de niche…</a:t>
            </a:r>
          </a:p>
          <a:p>
            <a:endParaRPr lang="fr-FR" sz="2800" dirty="0">
              <a:solidFill>
                <a:schemeClr val="bg1"/>
              </a:solidFill>
            </a:endParaRPr>
          </a:p>
          <a:p>
            <a:r>
              <a:rPr lang="fr-FR" sz="2800" dirty="0" smtClean="0">
                <a:solidFill>
                  <a:schemeClr val="bg1"/>
                </a:solidFill>
              </a:rPr>
              <a:t>Ici il faudra plus de simplicité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Une des forces serait peut-être que c’est l’agence carbone qui recharge les points carbone ? Comme les points de permis de conduire ?</a:t>
            </a:r>
          </a:p>
        </p:txBody>
      </p:sp>
    </p:spTree>
    <p:extLst>
      <p:ext uri="{BB962C8B-B14F-4D97-AF65-F5344CB8AC3E}">
        <p14:creationId xmlns:p14="http://schemas.microsoft.com/office/powerpoint/2010/main" val="200610175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C-d : protection des données perso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1" y="2108200"/>
            <a:ext cx="10879667" cy="1815882"/>
          </a:xfrm>
          <a:prstGeom prst="rect">
            <a:avLst/>
          </a:prstGeom>
          <a:noFill/>
        </p:spPr>
        <p:txBody>
          <a:bodyPr wrap="square" rtlCol="0">
            <a:spAutoFit/>
          </a:bodyPr>
          <a:lstStyle/>
          <a:p>
            <a:r>
              <a:rPr lang="fr-FR" sz="2800" dirty="0" smtClean="0">
                <a:solidFill>
                  <a:schemeClr val="bg1"/>
                </a:solidFill>
              </a:rPr>
              <a:t>Le RGPD est bien sûr nécessaire</a:t>
            </a:r>
          </a:p>
          <a:p>
            <a:endParaRPr lang="fr-FR" sz="2800" dirty="0">
              <a:solidFill>
                <a:schemeClr val="bg1"/>
              </a:solidFill>
            </a:endParaRPr>
          </a:p>
          <a:p>
            <a:r>
              <a:rPr lang="fr-FR" sz="2800" dirty="0" smtClean="0">
                <a:solidFill>
                  <a:schemeClr val="bg1"/>
                </a:solidFill>
              </a:rPr>
              <a:t>Technologie End2End à tester ?</a:t>
            </a:r>
            <a:br>
              <a:rPr lang="fr-FR" sz="2800" dirty="0" smtClean="0">
                <a:solidFill>
                  <a:schemeClr val="bg1"/>
                </a:solidFill>
              </a:rPr>
            </a:br>
            <a:endParaRPr lang="fr-FR" sz="2800" dirty="0" smtClean="0">
              <a:solidFill>
                <a:schemeClr val="bg1"/>
              </a:solidFill>
            </a:endParaRPr>
          </a:p>
        </p:txBody>
      </p:sp>
    </p:spTree>
    <p:extLst>
      <p:ext uri="{BB962C8B-B14F-4D97-AF65-F5344CB8AC3E}">
        <p14:creationId xmlns:p14="http://schemas.microsoft.com/office/powerpoint/2010/main" val="15523788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C-e : flécher les financements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1" y="2108200"/>
            <a:ext cx="10879667" cy="3108543"/>
          </a:xfrm>
          <a:prstGeom prst="rect">
            <a:avLst/>
          </a:prstGeom>
          <a:noFill/>
        </p:spPr>
        <p:txBody>
          <a:bodyPr wrap="square" rtlCol="0">
            <a:spAutoFit/>
          </a:bodyPr>
          <a:lstStyle/>
          <a:p>
            <a:r>
              <a:rPr lang="fr-FR" sz="2800" dirty="0" smtClean="0">
                <a:solidFill>
                  <a:schemeClr val="bg1"/>
                </a:solidFill>
              </a:rPr>
              <a:t>Comme abordé avec Michel Cucchi</a:t>
            </a:r>
          </a:p>
          <a:p>
            <a:endParaRPr lang="fr-FR" sz="2800" dirty="0">
              <a:solidFill>
                <a:schemeClr val="bg1"/>
              </a:solidFill>
            </a:endParaRPr>
          </a:p>
          <a:p>
            <a:r>
              <a:rPr lang="fr-FR" sz="2800" dirty="0" smtClean="0">
                <a:solidFill>
                  <a:schemeClr val="bg1"/>
                </a:solidFill>
              </a:rPr>
              <a:t>Mettre en cohérence le financement et le rationnement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Peut-être l’enchérissement du carbone rendrait plus rentable l’investissement de décarbonation ?</a:t>
            </a:r>
            <a:br>
              <a:rPr lang="fr-FR" sz="2800" dirty="0" smtClean="0">
                <a:solidFill>
                  <a:schemeClr val="bg1"/>
                </a:solidFill>
              </a:rPr>
            </a:br>
            <a:endParaRPr lang="fr-FR" sz="2800" dirty="0" smtClean="0">
              <a:solidFill>
                <a:schemeClr val="bg1"/>
              </a:solidFill>
            </a:endParaRPr>
          </a:p>
        </p:txBody>
      </p:sp>
    </p:spTree>
    <p:extLst>
      <p:ext uri="{BB962C8B-B14F-4D97-AF65-F5344CB8AC3E}">
        <p14:creationId xmlns:p14="http://schemas.microsoft.com/office/powerpoint/2010/main" val="150395876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C-f : consulter ceux qui risquent de perdre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1" y="2108200"/>
            <a:ext cx="10879667" cy="5693866"/>
          </a:xfrm>
          <a:prstGeom prst="rect">
            <a:avLst/>
          </a:prstGeom>
          <a:noFill/>
        </p:spPr>
        <p:txBody>
          <a:bodyPr wrap="square" rtlCol="0">
            <a:spAutoFit/>
          </a:bodyPr>
          <a:lstStyle/>
          <a:p>
            <a:r>
              <a:rPr lang="fr-FR" sz="2800" dirty="0" smtClean="0">
                <a:solidFill>
                  <a:schemeClr val="bg1"/>
                </a:solidFill>
              </a:rPr>
              <a:t>Un point dur pourrait être le bâtiment et la construction béton qui génère beaucoup de GES :</a:t>
            </a:r>
          </a:p>
          <a:p>
            <a:endParaRPr lang="fr-FR" sz="2800" dirty="0">
              <a:solidFill>
                <a:schemeClr val="bg1"/>
              </a:solidFill>
            </a:endParaRPr>
          </a:p>
          <a:p>
            <a:r>
              <a:rPr lang="fr-FR" sz="2800" dirty="0" smtClean="0">
                <a:solidFill>
                  <a:schemeClr val="bg1"/>
                </a:solidFill>
              </a:rPr>
              <a:t>La parole à Frédéric Ménard pour les travaux sur les matériaux</a:t>
            </a:r>
          </a:p>
          <a:p>
            <a:endParaRPr lang="fr-FR" sz="2800" dirty="0">
              <a:solidFill>
                <a:schemeClr val="bg1"/>
              </a:solidFill>
            </a:endParaRPr>
          </a:p>
          <a:p>
            <a:r>
              <a:rPr lang="fr-FR" sz="2800" dirty="0" smtClean="0">
                <a:solidFill>
                  <a:schemeClr val="bg1"/>
                </a:solidFill>
              </a:rPr>
              <a:t>Autres perdants, l’automobile et le transport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Les perdants seront d’abord les riches mais ils vont vite s’adapter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Pour les plus modestes, faudrait-il poser une </a:t>
            </a:r>
            <a:r>
              <a:rPr lang="fr-FR" sz="2800" dirty="0">
                <a:solidFill>
                  <a:schemeClr val="bg1"/>
                </a:solidFill>
              </a:rPr>
              <a:t>clause de couverture des besoins vitaux sans </a:t>
            </a:r>
            <a:r>
              <a:rPr lang="fr-FR" sz="2800" dirty="0" smtClean="0">
                <a:solidFill>
                  <a:schemeClr val="bg1"/>
                </a:solidFill>
              </a:rPr>
              <a:t>frais ?</a:t>
            </a:r>
            <a:endParaRPr lang="fr-FR" sz="2800" dirty="0">
              <a:solidFill>
                <a:schemeClr val="bg1"/>
              </a:solidFill>
            </a:endParaRPr>
          </a:p>
          <a:p>
            <a:r>
              <a:rPr lang="fr-FR" sz="2800" dirty="0" smtClean="0">
                <a:solidFill>
                  <a:schemeClr val="bg1"/>
                </a:solidFill>
              </a:rPr>
              <a:t/>
            </a:r>
            <a:br>
              <a:rPr lang="fr-FR" sz="2800" dirty="0" smtClean="0">
                <a:solidFill>
                  <a:schemeClr val="bg1"/>
                </a:solidFill>
              </a:rPr>
            </a:br>
            <a:endParaRPr lang="fr-FR" sz="2800" dirty="0" smtClean="0">
              <a:solidFill>
                <a:schemeClr val="bg1"/>
              </a:solidFill>
            </a:endParaRPr>
          </a:p>
        </p:txBody>
      </p:sp>
    </p:spTree>
    <p:extLst>
      <p:ext uri="{BB962C8B-B14F-4D97-AF65-F5344CB8AC3E}">
        <p14:creationId xmlns:p14="http://schemas.microsoft.com/office/powerpoint/2010/main" val="153203390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A-b : résister aux lobbies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791309" y="2209800"/>
            <a:ext cx="9800492" cy="3108543"/>
          </a:xfrm>
          <a:prstGeom prst="rect">
            <a:avLst/>
          </a:prstGeom>
          <a:noFill/>
        </p:spPr>
        <p:txBody>
          <a:bodyPr wrap="square" rtlCol="0">
            <a:spAutoFit/>
          </a:bodyPr>
          <a:lstStyle/>
          <a:p>
            <a:r>
              <a:rPr lang="fr-FR" sz="2800" dirty="0" smtClean="0">
                <a:solidFill>
                  <a:schemeClr val="bg1"/>
                </a:solidFill>
              </a:rPr>
              <a:t>Il faut une agence carbone robuste qui résiste aux lobbies grâce à des règles simples ?</a:t>
            </a:r>
          </a:p>
          <a:p>
            <a:endParaRPr lang="fr-FR" sz="2800" dirty="0">
              <a:solidFill>
                <a:schemeClr val="bg1"/>
              </a:solidFill>
            </a:endParaRPr>
          </a:p>
          <a:p>
            <a:r>
              <a:rPr lang="fr-FR" sz="2800" dirty="0" smtClean="0">
                <a:solidFill>
                  <a:schemeClr val="bg1"/>
                </a:solidFill>
              </a:rPr>
              <a:t>C’est elle qui doterait les comptes.</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Présentation par Michel Cucchi…</a:t>
            </a:r>
            <a:endParaRPr lang="fr-FR" sz="2800" dirty="0">
              <a:solidFill>
                <a:schemeClr val="bg1"/>
              </a:solidFill>
            </a:endParaRPr>
          </a:p>
          <a:p>
            <a:endParaRPr lang="fr-FR" sz="2800" dirty="0">
              <a:solidFill>
                <a:schemeClr val="bg1"/>
              </a:solidFill>
            </a:endParaRPr>
          </a:p>
        </p:txBody>
      </p:sp>
    </p:spTree>
    <p:extLst>
      <p:ext uri="{BB962C8B-B14F-4D97-AF65-F5344CB8AC3E}">
        <p14:creationId xmlns:p14="http://schemas.microsoft.com/office/powerpoint/2010/main" val="29599914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D-a : que prévoir pour la mise en mouvement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0" y="2108200"/>
            <a:ext cx="10879667" cy="4832092"/>
          </a:xfrm>
          <a:prstGeom prst="rect">
            <a:avLst/>
          </a:prstGeom>
          <a:noFill/>
        </p:spPr>
        <p:txBody>
          <a:bodyPr wrap="square" rtlCol="0">
            <a:spAutoFit/>
          </a:bodyPr>
          <a:lstStyle/>
          <a:p>
            <a:r>
              <a:rPr lang="fr-FR" sz="2800" dirty="0">
                <a:solidFill>
                  <a:schemeClr val="bg1"/>
                </a:solidFill>
              </a:rPr>
              <a:t>Bien faire comprendre aux consommateurs qu’on vise les entreprises et bien faire comprendre aux entreprises leur opportunité d’accompagner la décarbonation </a:t>
            </a:r>
            <a:r>
              <a:rPr lang="fr-FR" sz="2800" dirty="0" smtClean="0">
                <a:solidFill>
                  <a:schemeClr val="bg1"/>
                </a:solidFill>
              </a:rPr>
              <a:t>générale…</a:t>
            </a:r>
            <a:endParaRPr lang="fr-FR" sz="2800" dirty="0">
              <a:solidFill>
                <a:schemeClr val="bg1"/>
              </a:solidFill>
            </a:endParaRPr>
          </a:p>
          <a:p>
            <a:endParaRPr lang="fr-FR" sz="2800" dirty="0" smtClean="0">
              <a:solidFill>
                <a:schemeClr val="bg1"/>
              </a:solidFill>
            </a:endParaRPr>
          </a:p>
          <a:p>
            <a:r>
              <a:rPr lang="fr-FR" sz="2800" dirty="0" smtClean="0">
                <a:solidFill>
                  <a:schemeClr val="bg1"/>
                </a:solidFill>
              </a:rPr>
              <a:t>Des comités locaux pour convaincre les élus ?</a:t>
            </a:r>
          </a:p>
          <a:p>
            <a:endParaRPr lang="fr-FR" sz="2800" dirty="0">
              <a:solidFill>
                <a:schemeClr val="bg1"/>
              </a:solidFill>
            </a:endParaRPr>
          </a:p>
          <a:p>
            <a:r>
              <a:rPr lang="fr-FR" sz="2800" dirty="0" smtClean="0">
                <a:solidFill>
                  <a:schemeClr val="bg1"/>
                </a:solidFill>
              </a:rPr>
              <a:t>Susciter des mouvements simultanés en Italie, en Belgique ?</a:t>
            </a:r>
          </a:p>
          <a:p>
            <a:endParaRPr lang="fr-FR" sz="2800" dirty="0">
              <a:solidFill>
                <a:schemeClr val="bg1"/>
              </a:solidFill>
            </a:endParaRPr>
          </a:p>
          <a:p>
            <a:r>
              <a:rPr lang="fr-FR" sz="2800" dirty="0" smtClean="0">
                <a:solidFill>
                  <a:schemeClr val="bg1"/>
                </a:solidFill>
              </a:rPr>
              <a:t>La première action au lancement serait un recrutement massif avec formation des conseillers et contrôleurs ?</a:t>
            </a:r>
          </a:p>
          <a:p>
            <a:endParaRPr lang="fr-FR" sz="2800" dirty="0" smtClean="0">
              <a:solidFill>
                <a:schemeClr val="bg1"/>
              </a:solidFill>
            </a:endParaRPr>
          </a:p>
        </p:txBody>
      </p:sp>
    </p:spTree>
    <p:extLst>
      <p:ext uri="{BB962C8B-B14F-4D97-AF65-F5344CB8AC3E}">
        <p14:creationId xmlns:p14="http://schemas.microsoft.com/office/powerpoint/2010/main" val="106734312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D-b </a:t>
            </a:r>
            <a:r>
              <a:rPr lang="fr-FR" dirty="0" smtClean="0">
                <a:solidFill>
                  <a:schemeClr val="bg1"/>
                </a:solidFill>
              </a:rPr>
              <a:t>: bourses régionales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0" y="2108200"/>
            <a:ext cx="10879667" cy="3970318"/>
          </a:xfrm>
          <a:prstGeom prst="rect">
            <a:avLst/>
          </a:prstGeom>
          <a:noFill/>
        </p:spPr>
        <p:txBody>
          <a:bodyPr wrap="square" rtlCol="0">
            <a:spAutoFit/>
          </a:bodyPr>
          <a:lstStyle/>
          <a:p>
            <a:r>
              <a:rPr lang="fr-FR" sz="2800" dirty="0" smtClean="0">
                <a:solidFill>
                  <a:schemeClr val="bg1"/>
                </a:solidFill>
              </a:rPr>
              <a:t>Ce sera le thème de jeudi prochain avec la Présidente de Bourgogne Franche-Comté et les mairies de Lyon Paris et Langouët</a:t>
            </a:r>
          </a:p>
          <a:p>
            <a:endParaRPr lang="fr-FR" sz="2800" dirty="0">
              <a:solidFill>
                <a:schemeClr val="bg1"/>
              </a:solidFill>
            </a:endParaRPr>
          </a:p>
          <a:p>
            <a:r>
              <a:rPr lang="fr-FR" sz="2800" dirty="0" smtClean="0">
                <a:solidFill>
                  <a:schemeClr val="bg1"/>
                </a:solidFill>
              </a:rPr>
              <a:t>L’idée de bourse carbone régionale a été bien accueillie à Toulouse et Bordeaux</a:t>
            </a:r>
          </a:p>
          <a:p>
            <a:endParaRPr lang="fr-FR" sz="2800" dirty="0">
              <a:solidFill>
                <a:schemeClr val="bg1"/>
              </a:solidFill>
            </a:endParaRPr>
          </a:p>
          <a:p>
            <a:r>
              <a:rPr lang="fr-FR" sz="2800" dirty="0" smtClean="0">
                <a:solidFill>
                  <a:schemeClr val="bg1"/>
                </a:solidFill>
              </a:rPr>
              <a:t>Associer le guichet régional de financement climatique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endParaRPr lang="fr-FR" sz="2800" dirty="0" smtClean="0">
              <a:solidFill>
                <a:schemeClr val="bg1"/>
              </a:solidFill>
            </a:endParaRPr>
          </a:p>
        </p:txBody>
      </p:sp>
    </p:spTree>
    <p:extLst>
      <p:ext uri="{BB962C8B-B14F-4D97-AF65-F5344CB8AC3E}">
        <p14:creationId xmlns:p14="http://schemas.microsoft.com/office/powerpoint/2010/main" val="328867784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1540933" y="365125"/>
            <a:ext cx="10298641" cy="1325563"/>
          </a:xfrm>
        </p:spPr>
        <p:txBody>
          <a:bodyPr/>
          <a:lstStyle/>
          <a:p>
            <a:r>
              <a:rPr lang="fr-FR" dirty="0" smtClean="0">
                <a:solidFill>
                  <a:schemeClr val="bg1"/>
                </a:solidFill>
              </a:rPr>
              <a:t>D-c : quid des services publics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06400" y="2108200"/>
            <a:ext cx="10879667" cy="4832092"/>
          </a:xfrm>
          <a:prstGeom prst="rect">
            <a:avLst/>
          </a:prstGeom>
          <a:noFill/>
        </p:spPr>
        <p:txBody>
          <a:bodyPr wrap="square" rtlCol="0">
            <a:spAutoFit/>
          </a:bodyPr>
          <a:lstStyle/>
          <a:p>
            <a:r>
              <a:rPr lang="fr-FR" sz="2800" dirty="0" smtClean="0">
                <a:solidFill>
                  <a:schemeClr val="bg1"/>
                </a:solidFill>
              </a:rPr>
              <a:t>L’ONG Labos1Point5 rassemblant une centaine de chercheurs a bien travaillé la question</a:t>
            </a:r>
          </a:p>
          <a:p>
            <a:endParaRPr lang="fr-FR" sz="2800" dirty="0">
              <a:solidFill>
                <a:schemeClr val="bg1"/>
              </a:solidFill>
            </a:endParaRPr>
          </a:p>
          <a:p>
            <a:r>
              <a:rPr lang="fr-FR" sz="2800" dirty="0" smtClean="0">
                <a:solidFill>
                  <a:schemeClr val="bg1"/>
                </a:solidFill>
              </a:rPr>
              <a:t>Si chaque français reçoit un relevé mensuel de ses points carbone, il y figurera l’imputation de chaque service public, le total étant évalué par l’ADEME entre 120 et 140 kgCO2é/mois/français</a:t>
            </a:r>
          </a:p>
          <a:p>
            <a:endParaRPr lang="fr-FR" sz="2800" dirty="0">
              <a:solidFill>
                <a:schemeClr val="bg1"/>
              </a:solidFill>
            </a:endParaRPr>
          </a:p>
          <a:p>
            <a:r>
              <a:rPr lang="fr-FR" sz="2800" dirty="0" smtClean="0">
                <a:solidFill>
                  <a:schemeClr val="bg1"/>
                </a:solidFill>
              </a:rPr>
              <a:t>Des exemples ? La défense à 35, les hôpitaux à 17, la recherche à 5 ou l’éducation à 14…</a:t>
            </a:r>
            <a:br>
              <a:rPr lang="fr-FR" sz="2800" dirty="0" smtClean="0">
                <a:solidFill>
                  <a:schemeClr val="bg1"/>
                </a:solidFill>
              </a:rPr>
            </a:br>
            <a:r>
              <a:rPr lang="fr-FR" sz="2800" dirty="0" smtClean="0">
                <a:solidFill>
                  <a:schemeClr val="bg1"/>
                </a:solidFill>
              </a:rPr>
              <a:t>L’affichage amène à la réduction ?</a:t>
            </a:r>
            <a:br>
              <a:rPr lang="fr-FR" sz="2800" dirty="0" smtClean="0">
                <a:solidFill>
                  <a:schemeClr val="bg1"/>
                </a:solidFill>
              </a:rPr>
            </a:br>
            <a:endParaRPr lang="fr-FR" sz="2800" dirty="0" smtClean="0">
              <a:solidFill>
                <a:schemeClr val="bg1"/>
              </a:solidFill>
            </a:endParaRPr>
          </a:p>
        </p:txBody>
      </p:sp>
    </p:spTree>
    <p:extLst>
      <p:ext uri="{BB962C8B-B14F-4D97-AF65-F5344CB8AC3E}">
        <p14:creationId xmlns:p14="http://schemas.microsoft.com/office/powerpoint/2010/main" val="165993045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7877908" y="234232"/>
            <a:ext cx="4066601" cy="664541"/>
          </a:xfrm>
        </p:spPr>
        <p:txBody>
          <a:bodyPr>
            <a:normAutofit fontScale="90000"/>
          </a:bodyPr>
          <a:lstStyle/>
          <a:p>
            <a:r>
              <a:rPr lang="fr-FR" sz="3600" dirty="0" smtClean="0">
                <a:solidFill>
                  <a:schemeClr val="bg1"/>
                </a:solidFill>
              </a:rPr>
              <a:t>Les quotas sur le grill</a:t>
            </a:r>
            <a:endParaRPr lang="fr-FR" sz="3600"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3" name="ZoneTexte 2"/>
          <p:cNvSpPr txBox="1"/>
          <p:nvPr/>
        </p:nvSpPr>
        <p:spPr>
          <a:xfrm>
            <a:off x="859694" y="972016"/>
            <a:ext cx="667636" cy="369332"/>
          </a:xfrm>
          <a:prstGeom prst="rect">
            <a:avLst/>
          </a:prstGeom>
          <a:noFill/>
        </p:spPr>
        <p:txBody>
          <a:bodyPr wrap="square" rtlCol="0">
            <a:spAutoFit/>
          </a:bodyPr>
          <a:lstStyle/>
          <a:p>
            <a:r>
              <a:rPr lang="fr-FR" dirty="0" smtClean="0">
                <a:effectLst>
                  <a:outerShdw blurRad="38100" dist="38100" dir="2700000" algn="tl">
                    <a:srgbClr val="000000">
                      <a:alpha val="43137"/>
                    </a:srgbClr>
                  </a:outerShdw>
                </a:effectLst>
                <a:latin typeface="Algerian" panose="04020705040A02060702" pitchFamily="82" charset="0"/>
              </a:rPr>
              <a:t>7/7</a:t>
            </a:r>
            <a:endParaRPr lang="fr-FR" dirty="0">
              <a:effectLst>
                <a:outerShdw blurRad="38100" dist="38100" dir="2700000" algn="tl">
                  <a:srgbClr val="000000">
                    <a:alpha val="43137"/>
                  </a:srgbClr>
                </a:outerShdw>
              </a:effectLst>
              <a:latin typeface="Algerian" panose="04020705040A02060702" pitchFamily="82" charset="0"/>
            </a:endParaRPr>
          </a:p>
        </p:txBody>
      </p:sp>
      <p:sp>
        <p:nvSpPr>
          <p:cNvPr id="7" name="Rectangle 6"/>
          <p:cNvSpPr/>
          <p:nvPr/>
        </p:nvSpPr>
        <p:spPr>
          <a:xfrm>
            <a:off x="1388274" y="823523"/>
            <a:ext cx="10553630" cy="769441"/>
          </a:xfrm>
          <a:prstGeom prst="rect">
            <a:avLst/>
          </a:prstGeom>
        </p:spPr>
        <p:txBody>
          <a:bodyPr wrap="square">
            <a:spAutoFit/>
          </a:bodyPr>
          <a:lstStyle/>
          <a:p>
            <a:r>
              <a:rPr lang="fr-FR" sz="4400" dirty="0">
                <a:solidFill>
                  <a:schemeClr val="bg1"/>
                </a:solidFill>
              </a:rPr>
              <a:t>Satisfaire aux 4 règles de Pierre Calame</a:t>
            </a:r>
            <a:endParaRPr lang="fr-FR" sz="5400" dirty="0">
              <a:solidFill>
                <a:schemeClr val="bg1"/>
              </a:solidFill>
            </a:endParaRPr>
          </a:p>
        </p:txBody>
      </p:sp>
      <p:sp>
        <p:nvSpPr>
          <p:cNvPr id="6" name="ZoneTexte 5"/>
          <p:cNvSpPr txBox="1"/>
          <p:nvPr/>
        </p:nvSpPr>
        <p:spPr>
          <a:xfrm>
            <a:off x="633043" y="2055465"/>
            <a:ext cx="10683631" cy="1077218"/>
          </a:xfrm>
          <a:prstGeom prst="rect">
            <a:avLst/>
          </a:prstGeom>
          <a:noFill/>
        </p:spPr>
        <p:txBody>
          <a:bodyPr wrap="square" rtlCol="0">
            <a:spAutoFit/>
          </a:bodyPr>
          <a:lstStyle/>
          <a:p>
            <a:r>
              <a:rPr lang="fr-FR" sz="3200" dirty="0">
                <a:solidFill>
                  <a:schemeClr val="bg1"/>
                </a:solidFill>
              </a:rPr>
              <a:t>Oui passer de l’économie de la ressource </a:t>
            </a:r>
            <a:r>
              <a:rPr lang="fr-FR" sz="3200" dirty="0" smtClean="0">
                <a:solidFill>
                  <a:schemeClr val="bg1"/>
                </a:solidFill>
              </a:rPr>
              <a:t>infinie… </a:t>
            </a:r>
            <a:br>
              <a:rPr lang="fr-FR" sz="3200" dirty="0" smtClean="0">
                <a:solidFill>
                  <a:schemeClr val="bg1"/>
                </a:solidFill>
              </a:rPr>
            </a:br>
            <a:r>
              <a:rPr lang="fr-FR" sz="3200" dirty="0" smtClean="0">
                <a:solidFill>
                  <a:schemeClr val="bg1"/>
                </a:solidFill>
              </a:rPr>
              <a:t>					à l’</a:t>
            </a:r>
            <a:r>
              <a:rPr lang="fr-FR" sz="3200" dirty="0" err="1" smtClean="0">
                <a:solidFill>
                  <a:schemeClr val="bg1"/>
                </a:solidFill>
              </a:rPr>
              <a:t>oéconomie</a:t>
            </a:r>
            <a:r>
              <a:rPr lang="fr-FR" sz="3200" dirty="0" smtClean="0">
                <a:solidFill>
                  <a:schemeClr val="bg1"/>
                </a:solidFill>
              </a:rPr>
              <a:t> de </a:t>
            </a:r>
            <a:r>
              <a:rPr lang="fr-FR" sz="3200" dirty="0">
                <a:solidFill>
                  <a:schemeClr val="bg1"/>
                </a:solidFill>
              </a:rPr>
              <a:t>la rareté, le </a:t>
            </a:r>
            <a:r>
              <a:rPr lang="fr-FR" sz="3200" dirty="0" smtClean="0">
                <a:solidFill>
                  <a:schemeClr val="bg1"/>
                </a:solidFill>
              </a:rPr>
              <a:t>O</a:t>
            </a:r>
            <a:endParaRPr lang="fr-FR" sz="3200" dirty="0">
              <a:solidFill>
                <a:schemeClr val="bg1"/>
              </a:solidFill>
            </a:endParaRPr>
          </a:p>
        </p:txBody>
      </p:sp>
      <p:sp>
        <p:nvSpPr>
          <p:cNvPr id="8" name="ZoneTexte 7"/>
          <p:cNvSpPr txBox="1"/>
          <p:nvPr/>
        </p:nvSpPr>
        <p:spPr>
          <a:xfrm>
            <a:off x="625225" y="3185490"/>
            <a:ext cx="10480430" cy="584775"/>
          </a:xfrm>
          <a:prstGeom prst="rect">
            <a:avLst/>
          </a:prstGeom>
          <a:noFill/>
        </p:spPr>
        <p:txBody>
          <a:bodyPr wrap="square" rtlCol="0">
            <a:spAutoFit/>
          </a:bodyPr>
          <a:lstStyle/>
          <a:p>
            <a:r>
              <a:rPr lang="fr-FR" sz="3200" dirty="0">
                <a:solidFill>
                  <a:schemeClr val="bg1"/>
                </a:solidFill>
              </a:rPr>
              <a:t>Oui pour la prospérité par ce qui se multiplie en se partageant</a:t>
            </a:r>
          </a:p>
        </p:txBody>
      </p:sp>
      <p:sp>
        <p:nvSpPr>
          <p:cNvPr id="5" name="Rectangle 4"/>
          <p:cNvSpPr/>
          <p:nvPr/>
        </p:nvSpPr>
        <p:spPr>
          <a:xfrm>
            <a:off x="670168" y="3869576"/>
            <a:ext cx="10683631" cy="1077218"/>
          </a:xfrm>
          <a:prstGeom prst="rect">
            <a:avLst/>
          </a:prstGeom>
        </p:spPr>
        <p:txBody>
          <a:bodyPr wrap="square">
            <a:spAutoFit/>
          </a:bodyPr>
          <a:lstStyle/>
          <a:p>
            <a:r>
              <a:rPr lang="fr-FR" sz="3200" dirty="0">
                <a:solidFill>
                  <a:schemeClr val="bg1"/>
                </a:solidFill>
              </a:rPr>
              <a:t>Oui pour séparer le comptage en euros (stimuler) </a:t>
            </a:r>
            <a:r>
              <a:rPr lang="fr-FR" sz="3200" dirty="0" smtClean="0">
                <a:solidFill>
                  <a:schemeClr val="bg1"/>
                </a:solidFill>
              </a:rPr>
              <a:t/>
            </a:r>
            <a:br>
              <a:rPr lang="fr-FR" sz="3200" dirty="0" smtClean="0">
                <a:solidFill>
                  <a:schemeClr val="bg1"/>
                </a:solidFill>
              </a:rPr>
            </a:br>
            <a:r>
              <a:rPr lang="fr-FR" sz="3200" dirty="0" smtClean="0">
                <a:solidFill>
                  <a:schemeClr val="bg1"/>
                </a:solidFill>
              </a:rPr>
              <a:t>				du </a:t>
            </a:r>
            <a:r>
              <a:rPr lang="fr-FR" sz="3200" dirty="0">
                <a:solidFill>
                  <a:schemeClr val="bg1"/>
                </a:solidFill>
              </a:rPr>
              <a:t>comptage en carbone (freiner)</a:t>
            </a:r>
          </a:p>
        </p:txBody>
      </p:sp>
      <p:sp>
        <p:nvSpPr>
          <p:cNvPr id="9" name="ZoneTexte 8"/>
          <p:cNvSpPr txBox="1"/>
          <p:nvPr/>
        </p:nvSpPr>
        <p:spPr>
          <a:xfrm>
            <a:off x="695569" y="5157531"/>
            <a:ext cx="11129107" cy="1292662"/>
          </a:xfrm>
          <a:prstGeom prst="rect">
            <a:avLst/>
          </a:prstGeom>
          <a:noFill/>
        </p:spPr>
        <p:txBody>
          <a:bodyPr wrap="square" rtlCol="0">
            <a:spAutoFit/>
          </a:bodyPr>
          <a:lstStyle/>
          <a:p>
            <a:r>
              <a:rPr lang="fr-FR" sz="3000" dirty="0">
                <a:solidFill>
                  <a:schemeClr val="bg1"/>
                </a:solidFill>
              </a:rPr>
              <a:t>Oui pour combiner les émissions (connaitre et gérer les acteurs) et l’empreinte (orienter le mode de vie vers une culture bas-carbone</a:t>
            </a:r>
            <a:r>
              <a:rPr lang="fr-FR" sz="3000" dirty="0" smtClean="0">
                <a:solidFill>
                  <a:schemeClr val="bg1"/>
                </a:solidFill>
              </a:rPr>
              <a:t>)</a:t>
            </a:r>
            <a:endParaRPr lang="fr-FR" sz="3000" dirty="0">
              <a:solidFill>
                <a:schemeClr val="bg1"/>
              </a:solidFill>
            </a:endParaRPr>
          </a:p>
          <a:p>
            <a:endParaRPr lang="fr-FR" dirty="0"/>
          </a:p>
        </p:txBody>
      </p:sp>
    </p:spTree>
    <p:extLst>
      <p:ext uri="{BB962C8B-B14F-4D97-AF65-F5344CB8AC3E}">
        <p14:creationId xmlns:p14="http://schemas.microsoft.com/office/powerpoint/2010/main" val="8260081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8" grpId="0"/>
      <p:bldP spid="5" grpId="0"/>
      <p:bldP spid="9" grpId="0"/>
    </p:bld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a:xfrm>
            <a:off x="7877908" y="234232"/>
            <a:ext cx="4066601" cy="664541"/>
          </a:xfrm>
        </p:spPr>
        <p:txBody>
          <a:bodyPr>
            <a:normAutofit fontScale="90000"/>
          </a:bodyPr>
          <a:lstStyle/>
          <a:p>
            <a:r>
              <a:rPr lang="fr-FR" sz="3600" dirty="0" smtClean="0">
                <a:solidFill>
                  <a:schemeClr val="bg1"/>
                </a:solidFill>
              </a:rPr>
              <a:t>Les quotas sur le grill</a:t>
            </a:r>
            <a:endParaRPr lang="fr-FR" sz="3600"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79001" y="223022"/>
            <a:ext cx="1134839" cy="748994"/>
          </a:xfrm>
        </p:spPr>
      </p:pic>
      <p:sp>
        <p:nvSpPr>
          <p:cNvPr id="11" name="ZoneTexte 10"/>
          <p:cNvSpPr txBox="1"/>
          <p:nvPr/>
        </p:nvSpPr>
        <p:spPr>
          <a:xfrm>
            <a:off x="406401" y="856357"/>
            <a:ext cx="11413066" cy="6001643"/>
          </a:xfrm>
          <a:prstGeom prst="rect">
            <a:avLst/>
          </a:prstGeom>
          <a:noFill/>
        </p:spPr>
        <p:txBody>
          <a:bodyPr wrap="square" numCol="2" rtlCol="0">
            <a:spAutoFit/>
          </a:bodyPr>
          <a:lstStyle/>
          <a:p>
            <a:pPr marL="475488" lvl="0" indent="-457200">
              <a:buFont typeface="+mj-lt"/>
              <a:buAutoNum type="arabicPeriod"/>
            </a:pPr>
            <a:r>
              <a:rPr lang="fr-FR" sz="1600" dirty="0">
                <a:solidFill>
                  <a:schemeClr val="bg1"/>
                </a:solidFill>
              </a:rPr>
              <a:t>Chaque français est doté de 10 000 points carbone (5000 pour les moins de 18 ans) </a:t>
            </a:r>
          </a:p>
          <a:p>
            <a:pPr marL="475488" lvl="0" indent="-457200">
              <a:buFont typeface="+mj-lt"/>
              <a:buAutoNum type="arabicPeriod"/>
            </a:pPr>
            <a:r>
              <a:rPr lang="fr-FR" sz="1600" dirty="0">
                <a:solidFill>
                  <a:schemeClr val="bg1"/>
                </a:solidFill>
              </a:rPr>
              <a:t>Tous les commerçants étiquettent et imputent les points carbone sur les cartes de paiement.</a:t>
            </a:r>
          </a:p>
          <a:p>
            <a:pPr marL="475488" lvl="0" indent="-457200">
              <a:buFont typeface="+mj-lt"/>
              <a:buAutoNum type="arabicPeriod"/>
            </a:pPr>
            <a:r>
              <a:rPr lang="fr-FR" sz="1600" dirty="0">
                <a:solidFill>
                  <a:schemeClr val="bg1"/>
                </a:solidFill>
              </a:rPr>
              <a:t>Toutes les entreprises et organisations ont un registre carbone où les sorties doivent égaler les entrées en fin d’exercice, c’est ce qui permet d’étiqueter les produits et services (au début, avant d’équilibrer, le commerçant se fie à la valeur définie par l’ADEME). Les organisations qui ne vendent rien et ne peuvent recevoir de points carbone de leurs clients doivent réduire leur bilan carbone de 6% chaque année.</a:t>
            </a:r>
          </a:p>
          <a:p>
            <a:pPr marL="475488" lvl="0" indent="-457200">
              <a:buFont typeface="+mj-lt"/>
              <a:buAutoNum type="arabicPeriod"/>
            </a:pPr>
            <a:r>
              <a:rPr lang="fr-FR" sz="1600" dirty="0">
                <a:solidFill>
                  <a:schemeClr val="bg1"/>
                </a:solidFill>
              </a:rPr>
              <a:t>Les comptes individuels sont tenus par une Agence Carbone nationale qui est gérée paritairement avec des représentants des citoyens, des commerçants, des administrations, des syndicats et des ONG climatiques. Elle bénéficie d’une informatique robuste qui garantit la confidentialité de tous échanges.</a:t>
            </a:r>
          </a:p>
          <a:p>
            <a:pPr marL="475488" lvl="0" indent="-457200">
              <a:buFont typeface="+mj-lt"/>
              <a:buAutoNum type="arabicPeriod"/>
            </a:pPr>
            <a:r>
              <a:rPr lang="fr-FR" sz="1600" dirty="0">
                <a:solidFill>
                  <a:schemeClr val="bg1"/>
                </a:solidFill>
              </a:rPr>
              <a:t>Pour chaque achat qui dépasse la capacité annuelle (voiture sobre, travaux d’isolation, logement bas-carbone) est institué un compte d’étalement de la dette de carbone. On ne peut pas dépasser une imputation annuelle d’étalements de plus de 30% du quota annuel.</a:t>
            </a:r>
            <a:br>
              <a:rPr lang="fr-FR" sz="1600" dirty="0">
                <a:solidFill>
                  <a:schemeClr val="bg1"/>
                </a:solidFill>
              </a:rPr>
            </a:br>
            <a:r>
              <a:rPr lang="fr-FR" sz="1600" dirty="0">
                <a:solidFill>
                  <a:schemeClr val="bg1"/>
                </a:solidFill>
              </a:rPr>
              <a:t/>
            </a:r>
            <a:br>
              <a:rPr lang="fr-FR" sz="1600" dirty="0">
                <a:solidFill>
                  <a:schemeClr val="bg1"/>
                </a:solidFill>
              </a:rPr>
            </a:br>
            <a:endParaRPr lang="fr-FR" sz="1600" dirty="0">
              <a:solidFill>
                <a:schemeClr val="bg1"/>
              </a:solidFill>
            </a:endParaRPr>
          </a:p>
          <a:p>
            <a:pPr marL="475488" lvl="0" indent="-457200">
              <a:buFont typeface="+mj-lt"/>
              <a:buAutoNum type="arabicPeriod"/>
            </a:pPr>
            <a:r>
              <a:rPr lang="fr-FR" sz="1600" dirty="0">
                <a:solidFill>
                  <a:schemeClr val="bg1"/>
                </a:solidFill>
              </a:rPr>
              <a:t>Chaque citoyen sobre peut arrondir ses fins de mois en vendant à la Bourse Régionale carbone ses excédents qui peuvent être rachetés par les gros consommateurs selon un prix fluctuant avec l’offre.</a:t>
            </a:r>
          </a:p>
          <a:p>
            <a:pPr marL="475488" lvl="0" indent="-457200">
              <a:buFont typeface="+mj-lt"/>
              <a:buAutoNum type="arabicPeriod"/>
            </a:pPr>
            <a:r>
              <a:rPr lang="fr-FR" sz="1600" dirty="0">
                <a:solidFill>
                  <a:schemeClr val="bg1"/>
                </a:solidFill>
              </a:rPr>
              <a:t>À chaque 1</a:t>
            </a:r>
            <a:r>
              <a:rPr lang="fr-FR" sz="1600" baseline="30000" dirty="0">
                <a:solidFill>
                  <a:schemeClr val="bg1"/>
                </a:solidFill>
              </a:rPr>
              <a:t>er</a:t>
            </a:r>
            <a:r>
              <a:rPr lang="fr-FR" sz="1600" dirty="0">
                <a:solidFill>
                  <a:schemeClr val="bg1"/>
                </a:solidFill>
              </a:rPr>
              <a:t> janvier le quota de chaque français est renouvelé à une valeur de 94% de l’année précédente (la réduction de 6% chaque année étant équivalente à la réduction de 80% en 30 ans nécessitée selon le consensus scientifique). Ainsi chacun est rassuré d’être dans l’action climatique pour éviter la catastrophe.</a:t>
            </a:r>
          </a:p>
          <a:p>
            <a:pPr marL="475488" lvl="0" indent="-457200">
              <a:buFont typeface="+mj-lt"/>
              <a:buAutoNum type="arabicPeriod"/>
            </a:pPr>
            <a:r>
              <a:rPr lang="fr-FR" sz="1600" dirty="0">
                <a:solidFill>
                  <a:schemeClr val="bg1"/>
                </a:solidFill>
              </a:rPr>
              <a:t>Le registre carbone des entreprises est suivi par les experts-comptables et contrôlé par commissaires aux comptes et l’Agence Carbone. Les marchandises exportées sont couvertes en points carbone par l’Agence, elles doivent être décarbonées à raison de 6% par an. Les marchandises importées doivent être documentées en contenu carbone par les exportateurs, sinon l’Agence applique des valeurs extraites de la nomenclature douanière européenne en fonction des poids de matériaux et types d’énergie utilisée. Les contenus carbone importés sont portés en négatif dans le registre carbone de l’importateur.</a:t>
            </a:r>
          </a:p>
          <a:p>
            <a:pPr marL="475488" lvl="0" indent="-457200">
              <a:buFont typeface="+mj-lt"/>
              <a:buAutoNum type="arabicPeriod"/>
            </a:pPr>
            <a:r>
              <a:rPr lang="fr-FR" sz="1600" dirty="0">
                <a:solidFill>
                  <a:schemeClr val="bg1"/>
                </a:solidFill>
              </a:rPr>
              <a:t>Protection : tout besoin vital est couvert sans achat d’excédents. Un barème de surquotas est établi pour les situations familiales critiques en matière de carbone.</a:t>
            </a:r>
          </a:p>
        </p:txBody>
      </p:sp>
      <p:sp>
        <p:nvSpPr>
          <p:cNvPr id="12" name="ZoneTexte 11"/>
          <p:cNvSpPr txBox="1"/>
          <p:nvPr/>
        </p:nvSpPr>
        <p:spPr>
          <a:xfrm>
            <a:off x="2573867" y="330200"/>
            <a:ext cx="1867884" cy="523220"/>
          </a:xfrm>
          <a:prstGeom prst="rect">
            <a:avLst/>
          </a:prstGeom>
          <a:noFill/>
        </p:spPr>
        <p:txBody>
          <a:bodyPr wrap="none" rtlCol="0">
            <a:spAutoFit/>
          </a:bodyPr>
          <a:lstStyle/>
          <a:p>
            <a:r>
              <a:rPr lang="fr-FR" sz="2800" dirty="0" smtClean="0">
                <a:solidFill>
                  <a:schemeClr val="bg1"/>
                </a:solidFill>
              </a:rPr>
              <a:t>Les 9 règles</a:t>
            </a:r>
            <a:endParaRPr lang="fr-FR" sz="2800" dirty="0">
              <a:solidFill>
                <a:schemeClr val="bg1"/>
              </a:solidFill>
            </a:endParaRPr>
          </a:p>
        </p:txBody>
      </p:sp>
    </p:spTree>
    <p:extLst>
      <p:ext uri="{BB962C8B-B14F-4D97-AF65-F5344CB8AC3E}">
        <p14:creationId xmlns:p14="http://schemas.microsoft.com/office/powerpoint/2010/main" val="302426141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A-c : continuité sous alternance politique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638905" y="2319867"/>
            <a:ext cx="9800492" cy="2677656"/>
          </a:xfrm>
          <a:prstGeom prst="rect">
            <a:avLst/>
          </a:prstGeom>
          <a:noFill/>
        </p:spPr>
        <p:txBody>
          <a:bodyPr wrap="square" rtlCol="0">
            <a:spAutoFit/>
          </a:bodyPr>
          <a:lstStyle/>
          <a:p>
            <a:r>
              <a:rPr lang="fr-FR" sz="2800" dirty="0" smtClean="0">
                <a:solidFill>
                  <a:schemeClr val="bg1"/>
                </a:solidFill>
              </a:rPr>
              <a:t>Les alternances politiques peuvent changer des taxes et barèmes</a:t>
            </a:r>
          </a:p>
          <a:p>
            <a:endParaRPr lang="fr-FR" sz="2800" dirty="0">
              <a:solidFill>
                <a:schemeClr val="bg1"/>
              </a:solidFill>
            </a:endParaRPr>
          </a:p>
          <a:p>
            <a:r>
              <a:rPr lang="fr-FR" sz="2800" dirty="0" smtClean="0">
                <a:solidFill>
                  <a:schemeClr val="bg1"/>
                </a:solidFill>
              </a:rPr>
              <a:t>Mais une agence paritaire gérant de l’information carbone normalisée (</a:t>
            </a:r>
            <a:r>
              <a:rPr lang="fr-FR" sz="2800" i="1" dirty="0" smtClean="0">
                <a:solidFill>
                  <a:schemeClr val="bg1"/>
                </a:solidFill>
              </a:rPr>
              <a:t>ISO 14067</a:t>
            </a:r>
            <a:r>
              <a:rPr lang="fr-FR" sz="2800" dirty="0" smtClean="0">
                <a:solidFill>
                  <a:schemeClr val="bg1"/>
                </a:solidFill>
              </a:rPr>
              <a:t>) semblerait capable de résister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La mise en place devrait s’accompagner d’un référendum ?</a:t>
            </a:r>
            <a:endParaRPr lang="fr-FR" sz="2800" dirty="0">
              <a:solidFill>
                <a:schemeClr val="bg1"/>
              </a:solidFill>
            </a:endParaRPr>
          </a:p>
        </p:txBody>
      </p:sp>
    </p:spTree>
    <p:extLst>
      <p:ext uri="{BB962C8B-B14F-4D97-AF65-F5344CB8AC3E}">
        <p14:creationId xmlns:p14="http://schemas.microsoft.com/office/powerpoint/2010/main" val="126543647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A-d : effet de levier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554243" y="1524000"/>
            <a:ext cx="9800492" cy="5262979"/>
          </a:xfrm>
          <a:prstGeom prst="rect">
            <a:avLst/>
          </a:prstGeom>
          <a:noFill/>
        </p:spPr>
        <p:txBody>
          <a:bodyPr wrap="square" rtlCol="0">
            <a:spAutoFit/>
          </a:bodyPr>
          <a:lstStyle/>
          <a:p>
            <a:r>
              <a:rPr lang="fr-FR" sz="2800" dirty="0" smtClean="0">
                <a:solidFill>
                  <a:schemeClr val="bg1"/>
                </a:solidFill>
              </a:rPr>
              <a:t>On a tout essayé pour faire bouger les entreprises…</a:t>
            </a:r>
          </a:p>
          <a:p>
            <a:endParaRPr lang="fr-FR" sz="2800" dirty="0">
              <a:solidFill>
                <a:schemeClr val="bg1"/>
              </a:solidFill>
            </a:endParaRPr>
          </a:p>
          <a:p>
            <a:r>
              <a:rPr lang="fr-FR" sz="2800" dirty="0" smtClean="0">
                <a:solidFill>
                  <a:schemeClr val="bg1"/>
                </a:solidFill>
              </a:rPr>
              <a:t>Il n’y a pas mieux que les consommateurs pour les influencer !</a:t>
            </a:r>
            <a:br>
              <a:rPr lang="fr-FR" sz="2800" dirty="0" smtClean="0">
                <a:solidFill>
                  <a:schemeClr val="bg1"/>
                </a:solidFill>
              </a:rPr>
            </a:br>
            <a:endParaRPr lang="fr-FR" sz="2800" dirty="0" smtClean="0">
              <a:solidFill>
                <a:schemeClr val="bg1"/>
              </a:solidFill>
            </a:endParaRPr>
          </a:p>
          <a:p>
            <a:r>
              <a:rPr lang="fr-FR" sz="2800" dirty="0">
                <a:solidFill>
                  <a:schemeClr val="bg1"/>
                </a:solidFill>
              </a:rPr>
              <a:t>Restreindre le quota de chaque consommateur vise surtout l’effet induit sur les </a:t>
            </a:r>
            <a:r>
              <a:rPr lang="fr-FR" sz="2800" b="1" dirty="0">
                <a:solidFill>
                  <a:schemeClr val="bg1"/>
                </a:solidFill>
              </a:rPr>
              <a:t>entreprises</a:t>
            </a:r>
            <a:r>
              <a:rPr lang="fr-FR" sz="2800" dirty="0">
                <a:solidFill>
                  <a:schemeClr val="bg1"/>
                </a:solidFill>
              </a:rPr>
              <a:t> qui doivent ainsi développer des produits bas-carbone pour rester désirables.</a:t>
            </a:r>
          </a:p>
          <a:p>
            <a:r>
              <a:rPr lang="fr-FR" sz="2800" dirty="0" smtClean="0">
                <a:solidFill>
                  <a:schemeClr val="bg1"/>
                </a:solidFill>
              </a:rPr>
              <a:t/>
            </a:r>
            <a:br>
              <a:rPr lang="fr-FR" sz="2800" dirty="0" smtClean="0">
                <a:solidFill>
                  <a:schemeClr val="bg1"/>
                </a:solidFill>
              </a:rPr>
            </a:br>
            <a:r>
              <a:rPr lang="fr-FR" sz="2800" dirty="0" smtClean="0">
                <a:solidFill>
                  <a:schemeClr val="bg1"/>
                </a:solidFill>
              </a:rPr>
              <a:t>C’est le premier mérite du mécanisme de quotas individuels, faire s’adapter les entreprises !</a:t>
            </a:r>
          </a:p>
          <a:p>
            <a:endParaRPr lang="fr-FR" sz="2800" dirty="0">
              <a:solidFill>
                <a:schemeClr val="bg1"/>
              </a:solidFill>
            </a:endParaRPr>
          </a:p>
          <a:p>
            <a:r>
              <a:rPr lang="fr-FR" sz="2800" dirty="0" smtClean="0">
                <a:solidFill>
                  <a:schemeClr val="bg1"/>
                </a:solidFill>
              </a:rPr>
              <a:t>Les bourses régionales devraient flécher l’investissement public ?</a:t>
            </a:r>
            <a:endParaRPr lang="fr-FR" sz="2800" dirty="0">
              <a:solidFill>
                <a:schemeClr val="bg1"/>
              </a:solidFill>
            </a:endParaRPr>
          </a:p>
        </p:txBody>
      </p:sp>
    </p:spTree>
    <p:extLst>
      <p:ext uri="{BB962C8B-B14F-4D97-AF65-F5344CB8AC3E}">
        <p14:creationId xmlns:p14="http://schemas.microsoft.com/office/powerpoint/2010/main" val="106428998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A-e : échelle européenne ou locale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909843" y="2142066"/>
            <a:ext cx="9800492" cy="3108543"/>
          </a:xfrm>
          <a:prstGeom prst="rect">
            <a:avLst/>
          </a:prstGeom>
          <a:noFill/>
        </p:spPr>
        <p:txBody>
          <a:bodyPr wrap="square" rtlCol="0">
            <a:spAutoFit/>
          </a:bodyPr>
          <a:lstStyle/>
          <a:p>
            <a:r>
              <a:rPr lang="fr-FR" sz="2800" dirty="0" smtClean="0">
                <a:solidFill>
                  <a:schemeClr val="bg1"/>
                </a:solidFill>
              </a:rPr>
              <a:t>La parole à Vianney Languille…</a:t>
            </a:r>
          </a:p>
          <a:p>
            <a:endParaRPr lang="fr-FR" sz="2800" dirty="0">
              <a:solidFill>
                <a:schemeClr val="bg1"/>
              </a:solidFill>
            </a:endParaRPr>
          </a:p>
          <a:p>
            <a:r>
              <a:rPr lang="fr-FR" sz="2800" dirty="0" smtClean="0">
                <a:solidFill>
                  <a:schemeClr val="bg1"/>
                </a:solidFill>
              </a:rPr>
              <a:t>L’UE serait le bon niveau en raison de la libre circulation</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Mais chaque pays a une comptabilité nationale</a:t>
            </a:r>
          </a:p>
          <a:p>
            <a:endParaRPr lang="fr-FR" sz="2800" dirty="0">
              <a:solidFill>
                <a:schemeClr val="bg1"/>
              </a:solidFill>
            </a:endParaRPr>
          </a:p>
          <a:p>
            <a:r>
              <a:rPr lang="fr-FR" sz="2800" dirty="0" smtClean="0">
                <a:solidFill>
                  <a:schemeClr val="bg1"/>
                </a:solidFill>
              </a:rPr>
              <a:t>Et si plusieurs pays européens démarraient en même temps ?</a:t>
            </a:r>
            <a:endParaRPr lang="fr-FR" sz="2800" dirty="0">
              <a:solidFill>
                <a:schemeClr val="bg1"/>
              </a:solidFill>
            </a:endParaRPr>
          </a:p>
        </p:txBody>
      </p:sp>
    </p:spTree>
    <p:extLst>
      <p:ext uri="{BB962C8B-B14F-4D97-AF65-F5344CB8AC3E}">
        <p14:creationId xmlns:p14="http://schemas.microsoft.com/office/powerpoint/2010/main" val="23605946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A-f : année de test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94975" y="1955800"/>
            <a:ext cx="9800492" cy="3108543"/>
          </a:xfrm>
          <a:prstGeom prst="rect">
            <a:avLst/>
          </a:prstGeom>
          <a:noFill/>
        </p:spPr>
        <p:txBody>
          <a:bodyPr wrap="square" rtlCol="0">
            <a:spAutoFit/>
          </a:bodyPr>
          <a:lstStyle/>
          <a:p>
            <a:r>
              <a:rPr lang="fr-FR" sz="2800" dirty="0" smtClean="0">
                <a:solidFill>
                  <a:schemeClr val="bg1"/>
                </a:solidFill>
              </a:rPr>
              <a:t>Il y a débat parmi tous les militants</a:t>
            </a:r>
          </a:p>
          <a:p>
            <a:endParaRPr lang="fr-FR" sz="2800" dirty="0">
              <a:solidFill>
                <a:schemeClr val="bg1"/>
              </a:solidFill>
            </a:endParaRPr>
          </a:p>
          <a:p>
            <a:r>
              <a:rPr lang="fr-FR" sz="2800" dirty="0" smtClean="0">
                <a:solidFill>
                  <a:schemeClr val="bg1"/>
                </a:solidFill>
              </a:rPr>
              <a:t>Pour ma part je préfère dire « une année sans sanction »</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Car le comptage est essentiel</a:t>
            </a:r>
          </a:p>
          <a:p>
            <a:endParaRPr lang="fr-FR" sz="2800" dirty="0">
              <a:solidFill>
                <a:schemeClr val="bg1"/>
              </a:solidFill>
            </a:endParaRPr>
          </a:p>
          <a:p>
            <a:r>
              <a:rPr lang="fr-FR" sz="2800" dirty="0" smtClean="0">
                <a:solidFill>
                  <a:schemeClr val="bg1"/>
                </a:solidFill>
              </a:rPr>
              <a:t>Et Christophe Huchedé va nous en parler…</a:t>
            </a:r>
            <a:endParaRPr lang="fr-FR" sz="2800" dirty="0">
              <a:solidFill>
                <a:schemeClr val="bg1"/>
              </a:solidFill>
            </a:endParaRPr>
          </a:p>
        </p:txBody>
      </p:sp>
    </p:spTree>
    <p:extLst>
      <p:ext uri="{BB962C8B-B14F-4D97-AF65-F5344CB8AC3E}">
        <p14:creationId xmlns:p14="http://schemas.microsoft.com/office/powerpoint/2010/main" val="4098017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B-a : empreintes totales dans l’UE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135468" y="1752600"/>
            <a:ext cx="11963400" cy="954107"/>
          </a:xfrm>
          <a:prstGeom prst="rect">
            <a:avLst/>
          </a:prstGeom>
          <a:noFill/>
        </p:spPr>
        <p:txBody>
          <a:bodyPr wrap="square" rtlCol="0">
            <a:spAutoFit/>
          </a:bodyPr>
          <a:lstStyle/>
          <a:p>
            <a:r>
              <a:rPr lang="fr-FR" sz="2800" dirty="0" smtClean="0">
                <a:solidFill>
                  <a:schemeClr val="bg1"/>
                </a:solidFill>
              </a:rPr>
              <a:t>Le Haut Conseil pour le Climat montre les écarts dans son rapport d’octobre 2020</a:t>
            </a:r>
          </a:p>
          <a:p>
            <a:endParaRPr lang="fr-FR" sz="2800" dirty="0">
              <a:solidFill>
                <a:schemeClr val="bg1"/>
              </a:solidFill>
            </a:endParaRP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0122" y="2418291"/>
            <a:ext cx="7879879" cy="4188516"/>
          </a:xfrm>
          <a:prstGeom prst="rect">
            <a:avLst/>
          </a:prstGeom>
        </p:spPr>
      </p:pic>
    </p:spTree>
    <p:extLst>
      <p:ext uri="{BB962C8B-B14F-4D97-AF65-F5344CB8AC3E}">
        <p14:creationId xmlns:p14="http://schemas.microsoft.com/office/powerpoint/2010/main" val="120683080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B-b : quid des entreprises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431786" y="1752600"/>
            <a:ext cx="10574867" cy="3970318"/>
          </a:xfrm>
          <a:prstGeom prst="rect">
            <a:avLst/>
          </a:prstGeom>
          <a:noFill/>
        </p:spPr>
        <p:txBody>
          <a:bodyPr wrap="square" rtlCol="0">
            <a:spAutoFit/>
          </a:bodyPr>
          <a:lstStyle/>
          <a:p>
            <a:r>
              <a:rPr lang="fr-FR" sz="2800" dirty="0" smtClean="0">
                <a:solidFill>
                  <a:schemeClr val="bg1"/>
                </a:solidFill>
              </a:rPr>
              <a:t>La parole à Jean-Luc Fessard qui représente les restaurateurs et l’alimentaire avec l’ONG  BONPOURLECLIMAT </a:t>
            </a:r>
          </a:p>
          <a:p>
            <a:endParaRPr lang="fr-FR" sz="2800" dirty="0" smtClean="0">
              <a:solidFill>
                <a:schemeClr val="bg1"/>
              </a:solidFill>
            </a:endParaRPr>
          </a:p>
          <a:p>
            <a:r>
              <a:rPr lang="fr-FR" sz="2800" dirty="0" smtClean="0">
                <a:solidFill>
                  <a:schemeClr val="bg1"/>
                </a:solidFill>
              </a:rPr>
              <a:t>Nous verrons jeudi prochain les experts-comptables recommander un registre carbone dans les entreprises, pour y porter en négatif le carbone nécessaire et en positif le carbone imputé aux clients.</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Pour les contenus importés, pourrions-nous utiliser la nomenclature douanière européenne ?</a:t>
            </a:r>
            <a:endParaRPr lang="fr-FR" sz="2800" dirty="0">
              <a:solidFill>
                <a:schemeClr val="bg1"/>
              </a:solidFill>
            </a:endParaRPr>
          </a:p>
        </p:txBody>
      </p:sp>
    </p:spTree>
    <p:extLst>
      <p:ext uri="{BB962C8B-B14F-4D97-AF65-F5344CB8AC3E}">
        <p14:creationId xmlns:p14="http://schemas.microsoft.com/office/powerpoint/2010/main" val="17451100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re 1">
            <a:extLst>
              <a:ext uri="{FF2B5EF4-FFF2-40B4-BE49-F238E27FC236}">
                <a16:creationId xmlns="" xmlns:a16="http://schemas.microsoft.com/office/drawing/2014/main" id="{C65F9356-4F76-4390-AC66-8DE49429175D}"/>
              </a:ext>
            </a:extLst>
          </p:cNvPr>
          <p:cNvSpPr>
            <a:spLocks noGrp="1"/>
          </p:cNvSpPr>
          <p:nvPr>
            <p:ph type="title"/>
          </p:nvPr>
        </p:nvSpPr>
        <p:spPr/>
        <p:txBody>
          <a:bodyPr/>
          <a:lstStyle/>
          <a:p>
            <a:r>
              <a:rPr lang="fr-FR" dirty="0" smtClean="0">
                <a:solidFill>
                  <a:schemeClr val="bg1"/>
                </a:solidFill>
              </a:rPr>
              <a:t>B-c : risque de standardisation ?</a:t>
            </a:r>
            <a:endParaRPr lang="fr-FR" dirty="0">
              <a:solidFill>
                <a:schemeClr val="bg1"/>
              </a:solidFill>
            </a:endParaRPr>
          </a:p>
        </p:txBody>
      </p:sp>
      <p:pic>
        <p:nvPicPr>
          <p:cNvPr id="4" name="Espace réservé du contenu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5934" y="478021"/>
            <a:ext cx="1134839" cy="748994"/>
          </a:xfrm>
        </p:spPr>
      </p:pic>
      <p:sp>
        <p:nvSpPr>
          <p:cNvPr id="5" name="ZoneTexte 4"/>
          <p:cNvSpPr txBox="1"/>
          <p:nvPr/>
        </p:nvSpPr>
        <p:spPr>
          <a:xfrm>
            <a:off x="787400" y="2252133"/>
            <a:ext cx="10879667" cy="2246769"/>
          </a:xfrm>
          <a:prstGeom prst="rect">
            <a:avLst/>
          </a:prstGeom>
          <a:noFill/>
        </p:spPr>
        <p:txBody>
          <a:bodyPr wrap="square" rtlCol="0">
            <a:spAutoFit/>
          </a:bodyPr>
          <a:lstStyle/>
          <a:p>
            <a:r>
              <a:rPr lang="fr-FR" sz="2800" dirty="0" smtClean="0">
                <a:solidFill>
                  <a:schemeClr val="bg1"/>
                </a:solidFill>
              </a:rPr>
              <a:t>Il me semble préférable de détailler les contenus</a:t>
            </a:r>
            <a:br>
              <a:rPr lang="fr-FR" sz="2800" dirty="0" smtClean="0">
                <a:solidFill>
                  <a:schemeClr val="bg1"/>
                </a:solidFill>
              </a:rPr>
            </a:br>
            <a:r>
              <a:rPr lang="fr-FR" sz="2800" dirty="0" smtClean="0">
                <a:solidFill>
                  <a:schemeClr val="bg1"/>
                </a:solidFill>
              </a:rPr>
              <a:t/>
            </a:r>
            <a:br>
              <a:rPr lang="fr-FR" sz="2800" dirty="0" smtClean="0">
                <a:solidFill>
                  <a:schemeClr val="bg1"/>
                </a:solidFill>
              </a:rPr>
            </a:br>
            <a:r>
              <a:rPr lang="fr-FR" sz="2800" dirty="0" smtClean="0">
                <a:solidFill>
                  <a:schemeClr val="bg1"/>
                </a:solidFill>
              </a:rPr>
              <a:t>Est-ce que l’itération des données (comme avec la TVA) ne permettra pas d’affiner tous les contenus des produits et services qui passent d’entreprise en entreprise ?</a:t>
            </a:r>
            <a:endParaRPr lang="fr-FR" sz="2800" dirty="0">
              <a:solidFill>
                <a:schemeClr val="bg1"/>
              </a:solidFill>
            </a:endParaRPr>
          </a:p>
        </p:txBody>
      </p:sp>
    </p:spTree>
    <p:extLst>
      <p:ext uri="{BB962C8B-B14F-4D97-AF65-F5344CB8AC3E}">
        <p14:creationId xmlns:p14="http://schemas.microsoft.com/office/powerpoint/2010/main" val="308159282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theme1.xml><?xml version="1.0" encoding="utf-8"?>
<a:theme xmlns:a="http://schemas.openxmlformats.org/drawingml/2006/main" name="Modèle Assises du Climat">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Présentation1" id="{444A41BE-815A-4A18-A363-A1FE7D7DCBA7}" vid="{89249EEE-AEB0-49F6-8F9F-31A282F83A1B}"/>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Modèle Assises du Climat</Template>
  <TotalTime>1739</TotalTime>
  <Words>973</Words>
  <Application>Microsoft Office PowerPoint</Application>
  <PresentationFormat>Personnalisé</PresentationFormat>
  <Paragraphs>121</Paragraphs>
  <Slides>24</Slides>
  <Notes>0</Notes>
  <HiddenSlides>0</HiddenSlides>
  <MMClips>0</MMClips>
  <ScaleCrop>false</ScaleCrop>
  <HeadingPairs>
    <vt:vector size="4" baseType="variant">
      <vt:variant>
        <vt:lpstr>Thème</vt:lpstr>
      </vt:variant>
      <vt:variant>
        <vt:i4>1</vt:i4>
      </vt:variant>
      <vt:variant>
        <vt:lpstr>Titres des diapositives</vt:lpstr>
      </vt:variant>
      <vt:variant>
        <vt:i4>24</vt:i4>
      </vt:variant>
    </vt:vector>
  </HeadingPairs>
  <TitlesOfParts>
    <vt:vector size="25" baseType="lpstr">
      <vt:lpstr>Modèle Assises du Climat</vt:lpstr>
      <vt:lpstr>A-a : fixer une réduction annuelle ?</vt:lpstr>
      <vt:lpstr>A-b : résister aux lobbies ?</vt:lpstr>
      <vt:lpstr>A-c : continuité sous alternance politique  ?</vt:lpstr>
      <vt:lpstr>A-d : effet de levier ?</vt:lpstr>
      <vt:lpstr>A-e : échelle européenne ou locale ?</vt:lpstr>
      <vt:lpstr>A-f : année de test ?</vt:lpstr>
      <vt:lpstr>B-a : empreintes totales dans l’UE ?</vt:lpstr>
      <vt:lpstr>B-b : quid des entreprises ?</vt:lpstr>
      <vt:lpstr>B-c : risque de standardisation ?</vt:lpstr>
      <vt:lpstr>B-d : comptabilité carbone ?</vt:lpstr>
      <vt:lpstr>B-e : appui des nouvelles techno ?</vt:lpstr>
      <vt:lpstr>B-f : éviter les fraudes ?</vt:lpstr>
      <vt:lpstr>B-g : gouvernance ?</vt:lpstr>
      <vt:lpstr>C-a : double monnaie ?</vt:lpstr>
      <vt:lpstr>C-b : justice sociale et juste effort ?</vt:lpstr>
      <vt:lpstr>C-c : principe dénaturé par exceptions ?</vt:lpstr>
      <vt:lpstr>C-d : protection des données perso ?</vt:lpstr>
      <vt:lpstr>C-e : flécher les financements ?</vt:lpstr>
      <vt:lpstr>C-f : consulter ceux qui risquent de perdre ?</vt:lpstr>
      <vt:lpstr>D-a : que prévoir pour la mise en mouvement  ?</vt:lpstr>
      <vt:lpstr>D-b : bourses régionales ?</vt:lpstr>
      <vt:lpstr>D-c : quid des services publics ?</vt:lpstr>
      <vt:lpstr>Les quotas sur le grill</vt:lpstr>
      <vt:lpstr>Les quotas sur le grill</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Armel</dc:creator>
  <cp:lastModifiedBy>Armel</cp:lastModifiedBy>
  <cp:revision>36</cp:revision>
  <cp:lastPrinted>2021-03-24T22:49:21Z</cp:lastPrinted>
  <dcterms:created xsi:type="dcterms:W3CDTF">2021-02-03T22:13:57Z</dcterms:created>
  <dcterms:modified xsi:type="dcterms:W3CDTF">2021-03-25T15:53:45Z</dcterms:modified>
</cp:coreProperties>
</file>