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419" r:id="rId3"/>
    <p:sldId id="445" r:id="rId4"/>
    <p:sldId id="447" r:id="rId5"/>
    <p:sldId id="441" r:id="rId6"/>
    <p:sldId id="420" r:id="rId7"/>
    <p:sldId id="442" r:id="rId8"/>
    <p:sldId id="448" r:id="rId9"/>
    <p:sldId id="280"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974A"/>
    <a:srgbClr val="213154"/>
    <a:srgbClr val="4F7B58"/>
    <a:srgbClr val="BA2C22"/>
    <a:srgbClr val="213059"/>
    <a:srgbClr val="48475D"/>
    <a:srgbClr val="DA8F52"/>
    <a:srgbClr val="A19982"/>
    <a:srgbClr val="323048"/>
    <a:srgbClr val="AF3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92"/>
    <p:restoredTop sz="62907" autoAdjust="0"/>
  </p:normalViewPr>
  <p:slideViewPr>
    <p:cSldViewPr>
      <p:cViewPr varScale="1">
        <p:scale>
          <a:sx n="92" d="100"/>
          <a:sy n="92" d="100"/>
        </p:scale>
        <p:origin x="976" y="184"/>
      </p:cViewPr>
      <p:guideLst>
        <p:guide orient="horz" pos="2160"/>
        <p:guide pos="2880"/>
      </p:guideLst>
    </p:cSldViewPr>
  </p:slideViewPr>
  <p:notesTextViewPr>
    <p:cViewPr>
      <p:scale>
        <a:sx n="1" d="1"/>
        <a:sy n="1" d="1"/>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8364F-5B26-4397-B778-1922DE665989}" type="datetimeFigureOut">
              <a:rPr lang="fr-FR" smtClean="0"/>
              <a:t>11/02/2021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A5C8F-ADA4-456B-BCE3-C422A5F4F9A8}" type="slidenum">
              <a:rPr lang="fr-FR" smtClean="0"/>
              <a:t>‹#›</a:t>
            </a:fld>
            <a:endParaRPr lang="fr-FR"/>
          </a:p>
        </p:txBody>
      </p:sp>
    </p:spTree>
    <p:extLst>
      <p:ext uri="{BB962C8B-B14F-4D97-AF65-F5344CB8AC3E}">
        <p14:creationId xmlns:p14="http://schemas.microsoft.com/office/powerpoint/2010/main" val="232399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mention du rapport Maitriser l’empreinte carbone, et du rapport 2019 avec avis SNBC</a:t>
            </a:r>
          </a:p>
        </p:txBody>
      </p:sp>
      <p:sp>
        <p:nvSpPr>
          <p:cNvPr id="4" name="Espace réservé du numéro de diapositive 3"/>
          <p:cNvSpPr>
            <a:spLocks noGrp="1"/>
          </p:cNvSpPr>
          <p:nvPr>
            <p:ph type="sldNum" sz="quarter" idx="10"/>
          </p:nvPr>
        </p:nvSpPr>
        <p:spPr/>
        <p:txBody>
          <a:bodyPr/>
          <a:lstStyle/>
          <a:p>
            <a:fld id="{5B2A5C8F-ADA4-456B-BCE3-C422A5F4F9A8}" type="slidenum">
              <a:rPr lang="fr-FR" smtClean="0"/>
              <a:t>1</a:t>
            </a:fld>
            <a:endParaRPr lang="fr-FR"/>
          </a:p>
        </p:txBody>
      </p:sp>
    </p:spTree>
    <p:extLst>
      <p:ext uri="{BB962C8B-B14F-4D97-AF65-F5344CB8AC3E}">
        <p14:creationId xmlns:p14="http://schemas.microsoft.com/office/powerpoint/2010/main" val="197386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 contribution de la France aux émissions de gaz à effet de serre (GES) mondiales ne se limite pas à ses émissions territoriales mais inclut aussi les émissions liées à ses échanges internationaux : émissions importées, émissions exportées, émissions des transports internationaux, qui sont exclues du périmètre des engagements climatiques en France.</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L’empreinte carbone de la France s’élève à 749 Mt éqCO2 (2018), soit 11,5 </a:t>
            </a:r>
            <a:r>
              <a:rPr lang="fr-FR" sz="1200" kern="1200" dirty="0" err="1">
                <a:solidFill>
                  <a:schemeClr val="tx1"/>
                </a:solidFill>
                <a:effectLst/>
                <a:latin typeface="+mn-lt"/>
                <a:ea typeface="+mn-ea"/>
                <a:cs typeface="+mn-cs"/>
              </a:rPr>
              <a:t>t</a:t>
            </a:r>
            <a:r>
              <a:rPr lang="fr-FR" sz="1200" kern="1200" dirty="0">
                <a:solidFill>
                  <a:schemeClr val="tx1"/>
                </a:solidFill>
                <a:effectLst/>
                <a:latin typeface="+mn-lt"/>
                <a:ea typeface="+mn-ea"/>
                <a:cs typeface="+mn-cs"/>
              </a:rPr>
              <a:t> éqCO2 par habitant. L’empreinte carbone de la France est environ 70 % plus élevée que ses émissions territoriales de l’inventaire national reporté selon les directives des Nations Unies, qui sont les émissions couvertes par ses engagements climatiques actuels, dont la loi climat-énergie et l’objectif de neutralité carbone en 2050.</a:t>
            </a:r>
            <a:endParaRPr lang="en-GB"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Toutes ces émissions doivent baisser pour être en ligne avec l’accord de Paris et pour atteindre la neutralité carbone 2050. La partie territoriale de ces émissions est clairement de la responsabilité de la France. La partie importée ainsi que la part </a:t>
            </a:r>
            <a:r>
              <a:rPr lang="fr-FR" sz="1200" kern="1200" dirty="0" err="1">
                <a:solidFill>
                  <a:schemeClr val="tx1"/>
                </a:solidFill>
                <a:effectLst/>
                <a:latin typeface="+mn-lt"/>
                <a:ea typeface="+mn-ea"/>
                <a:cs typeface="+mn-cs"/>
              </a:rPr>
              <a:t>Francaise</a:t>
            </a:r>
            <a:r>
              <a:rPr lang="fr-FR" sz="1200" kern="1200" dirty="0">
                <a:solidFill>
                  <a:schemeClr val="tx1"/>
                </a:solidFill>
                <a:effectLst/>
                <a:latin typeface="+mn-lt"/>
                <a:ea typeface="+mn-ea"/>
                <a:cs typeface="+mn-cs"/>
              </a:rPr>
              <a:t> de transports internationaux est une responsabilité partagé entre la France et les pays partenaires.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Mention des puits de carbone non-inclus dans la définition. </a:t>
            </a:r>
          </a:p>
          <a:p>
            <a:endParaRPr lang="en-US" dirty="0"/>
          </a:p>
        </p:txBody>
      </p:sp>
      <p:sp>
        <p:nvSpPr>
          <p:cNvPr id="4" name="Slide Number Placeholder 3"/>
          <p:cNvSpPr>
            <a:spLocks noGrp="1"/>
          </p:cNvSpPr>
          <p:nvPr>
            <p:ph type="sldNum" sz="quarter" idx="5"/>
          </p:nvPr>
        </p:nvSpPr>
        <p:spPr/>
        <p:txBody>
          <a:bodyPr/>
          <a:lstStyle/>
          <a:p>
            <a:fld id="{5B2A5C8F-ADA4-456B-BCE3-C422A5F4F9A8}" type="slidenum">
              <a:rPr lang="fr-FR" smtClean="0"/>
              <a:t>2</a:t>
            </a:fld>
            <a:endParaRPr lang="fr-FR"/>
          </a:p>
        </p:txBody>
      </p:sp>
    </p:spTree>
    <p:extLst>
      <p:ext uri="{BB962C8B-B14F-4D97-AF65-F5344CB8AC3E}">
        <p14:creationId xmlns:p14="http://schemas.microsoft.com/office/powerpoint/2010/main" val="331642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Pour les tendances récentes, l’empreinte carbone (en jaune) diminue légèrement depuis 2005. La diminution est très faible parce qu’elle cache une augmentation des émissions associées aux produits importées (en bleu), qui est compensée par une diminution sur le territoire (en rouge). </a:t>
            </a:r>
            <a:endParaRPr lang="en-GB"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part des émissions importées, donc près de la moitié des émissions de l’empreinte carbone, qui augmente de manière continue, n’est pas soumises aux politiques climatiques nationales. Donc pour maîtriser l’empreinte carbone de la France et fixer des objectifs appropriés, il faut donc s’attacher à comprendre et maîtriser les causes de l’augmentation des émissions importées. </a:t>
            </a:r>
            <a:endParaRPr lang="en-GB"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L’augmentation des émissions importées est causée principalement par l’augmentation de la consommation. Les changements de la structure du commerce (typiquement le déplacement des usines vers l’Asie, en bleu) jour un rôle beaucoup plus faible.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Noter l’incertitude des données (CH4/N2O en particulier).</a:t>
            </a:r>
          </a:p>
          <a:p>
            <a:endParaRPr lang="en-US" dirty="0"/>
          </a:p>
        </p:txBody>
      </p:sp>
      <p:sp>
        <p:nvSpPr>
          <p:cNvPr id="4" name="Slide Number Placeholder 3"/>
          <p:cNvSpPr>
            <a:spLocks noGrp="1"/>
          </p:cNvSpPr>
          <p:nvPr>
            <p:ph type="sldNum" sz="quarter" idx="5"/>
          </p:nvPr>
        </p:nvSpPr>
        <p:spPr/>
        <p:txBody>
          <a:bodyPr/>
          <a:lstStyle/>
          <a:p>
            <a:fld id="{5B2A5C8F-ADA4-456B-BCE3-C422A5F4F9A8}" type="slidenum">
              <a:rPr lang="fr-FR" smtClean="0"/>
              <a:t>3</a:t>
            </a:fld>
            <a:endParaRPr lang="fr-FR"/>
          </a:p>
        </p:txBody>
      </p:sp>
    </p:spTree>
    <p:extLst>
      <p:ext uri="{BB962C8B-B14F-4D97-AF65-F5344CB8AC3E}">
        <p14:creationId xmlns:p14="http://schemas.microsoft.com/office/powerpoint/2010/main" val="951212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L’empreinte carbone provient pour environ la moitié de la France (les émissions directes des ménages (par exemple, l’utilisation de la voiture et le chauffage) et les biens et services produits en France), et pour la moitié de l’extérieur de la France, soit 10% de l’Union européenne (Allemagne en tête) et le reste principalement d’Asie (Chine en tête). </a:t>
            </a:r>
            <a:endParaRPr lang="en-GB"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terme de contenu sur la partie importée, on parle d’équipements électroniques et électrique, travaux de construction (par exemple la construction des usines produisant les biens effectivement importés), cokéfaction, raffinage, produit des industries agro-alimentaire.</a:t>
            </a:r>
            <a:endParaRPr lang="en-GB"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2A5C8F-ADA4-456B-BCE3-C422A5F4F9A8}" type="slidenum">
              <a:rPr lang="fr-FR" smtClean="0"/>
              <a:t>4</a:t>
            </a:fld>
            <a:endParaRPr lang="fr-FR"/>
          </a:p>
        </p:txBody>
      </p:sp>
    </p:spTree>
    <p:extLst>
      <p:ext uri="{BB962C8B-B14F-4D97-AF65-F5344CB8AC3E}">
        <p14:creationId xmlns:p14="http://schemas.microsoft.com/office/powerpoint/2010/main" val="274278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Lorsque l’on regarde l’origine de l’empreinte carbone en se référant au lieu de dernière transformation (donc le « produits France »), le constat change de manière importante. Plus des trois-quarts des émissions importées sont alors liée aux décisions des entreprises et des ménages sur le territoire français, et non plus 50%. </a:t>
            </a:r>
            <a:endParaRPr lang="en-GB"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Donc les décisions des acteurs français jouent un rôle important, qui peut permettre de maîtriser l’empreinte. </a:t>
            </a:r>
            <a:endParaRPr lang="en-GB"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termes de contenu toujours sur la partie restante, non contrôlée par les acteurs </a:t>
            </a:r>
            <a:r>
              <a:rPr lang="fr-FR" sz="1200" kern="1200" dirty="0" err="1">
                <a:solidFill>
                  <a:schemeClr val="tx1"/>
                </a:solidFill>
                <a:effectLst/>
                <a:latin typeface="+mn-lt"/>
                <a:ea typeface="+mn-ea"/>
                <a:cs typeface="+mn-cs"/>
              </a:rPr>
              <a:t>Francais</a:t>
            </a:r>
            <a:r>
              <a:rPr lang="fr-FR" sz="1200" kern="1200" dirty="0">
                <a:solidFill>
                  <a:schemeClr val="tx1"/>
                </a:solidFill>
                <a:effectLst/>
                <a:latin typeface="+mn-lt"/>
                <a:ea typeface="+mn-ea"/>
                <a:cs typeface="+mn-cs"/>
              </a:rPr>
              <a:t>, on parle de métallurgie, travail des métaux, services collectifs, sociaux et personnels, cokéfaction et raffinage. </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2A5C8F-ADA4-456B-BCE3-C422A5F4F9A8}" type="slidenum">
              <a:rPr lang="fr-FR" smtClean="0"/>
              <a:t>5</a:t>
            </a:fld>
            <a:endParaRPr lang="fr-FR"/>
          </a:p>
        </p:txBody>
      </p:sp>
    </p:spTree>
    <p:extLst>
      <p:ext uri="{BB962C8B-B14F-4D97-AF65-F5344CB8AC3E}">
        <p14:creationId xmlns:p14="http://schemas.microsoft.com/office/powerpoint/2010/main" val="95638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C’est possible de contrôler en partie les émissions importées en s’appuyant sur quatre leviers : </a:t>
            </a:r>
            <a:endParaRPr lang="en-GB"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Adapter les stratégies industrielles en France pour aider les entreprises à mieux tenir compte des émissions importées. </a:t>
            </a:r>
            <a:r>
              <a:rPr lang="fr-FR" sz="1200" b="1" kern="1200" dirty="0">
                <a:solidFill>
                  <a:schemeClr val="tx1"/>
                </a:solidFill>
                <a:effectLst/>
                <a:latin typeface="+mn-lt"/>
                <a:ea typeface="+mn-ea"/>
                <a:cs typeface="+mn-cs"/>
              </a:rPr>
              <a:t>C’est le levier le plus important.</a:t>
            </a:r>
            <a:r>
              <a:rPr lang="fr-FR" sz="1200" kern="1200" dirty="0">
                <a:solidFill>
                  <a:schemeClr val="tx1"/>
                </a:solidFill>
                <a:effectLst/>
                <a:latin typeface="+mn-lt"/>
                <a:ea typeface="+mn-ea"/>
                <a:cs typeface="+mn-cs"/>
              </a:rPr>
              <a:t> Par exemple au sein de la Loi Pacte, par des stratégies par filières, en développant un score carbone pour les produits qui crée un effet d’entrainement. </a:t>
            </a:r>
            <a:endParaRPr lang="en-GB"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Le score carbone permettrait aussi de mieux informer l’offre aux ménages, deuxième levier d’action. </a:t>
            </a:r>
            <a:endParaRPr lang="en-GB"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Au sein de l’UE, encadrer les échanges commerciaux internationaux pour la réduction des émissions importées. </a:t>
            </a:r>
            <a:endParaRPr lang="en-GB"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Continuer d’orienter la coopération internationale de la France vers le renforcement des engagements dans le cadre de l’accord de Paris, parce que si les autres pays ont une trajectoire vers la neutralité carbone, l’empreinte carbone des importations en France va diminuer automatiquement. </a:t>
            </a:r>
            <a:endParaRPr lang="en-GB"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L’empreinte carbone, dans sa définition, ne tiens pas compte des puits de carbone ni de la déforestation importée qui doit faire l’objet d’un travail à part. </a:t>
            </a:r>
            <a:endParaRPr lang="en-GB"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2A5C8F-ADA4-456B-BCE3-C422A5F4F9A8}" type="slidenum">
              <a:rPr lang="fr-FR" smtClean="0"/>
              <a:t>6</a:t>
            </a:fld>
            <a:endParaRPr lang="fr-FR"/>
          </a:p>
        </p:txBody>
      </p:sp>
    </p:spTree>
    <p:extLst>
      <p:ext uri="{BB962C8B-B14F-4D97-AF65-F5344CB8AC3E}">
        <p14:creationId xmlns:p14="http://schemas.microsoft.com/office/powerpoint/2010/main" val="98266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 loi énergie-climat prévoit intégrer un plafond indicatif pour l’empreinte carbone dès 2022. Nos analyses montrent qu’une trajectoire menant à 80% de réduction de l’empreinte carbone en 2050 par rapport à 2005 serait du même niveau que l’objectif de neutralité carbone pour les émissions territoriale. </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Notre rapport couvre aussi les avancées méthodologiques nécessaires pour améliorer l’inventaire des émissions de l’empreinte carbone. </a:t>
            </a:r>
          </a:p>
          <a:p>
            <a:endParaRPr lang="en-US" dirty="0"/>
          </a:p>
          <a:p>
            <a:endParaRPr lang="en-US" dirty="0"/>
          </a:p>
          <a:p>
            <a:r>
              <a:rPr lang="en-US" dirty="0"/>
              <a:t>mention des </a:t>
            </a:r>
            <a:r>
              <a:rPr lang="en-US" dirty="0" err="1"/>
              <a:t>puits</a:t>
            </a:r>
            <a:r>
              <a:rPr lang="en-US" dirty="0"/>
              <a:t> de </a:t>
            </a:r>
            <a:r>
              <a:rPr lang="en-US" dirty="0" err="1"/>
              <a:t>carbone</a:t>
            </a:r>
            <a:endParaRPr lang="en-US" dirty="0"/>
          </a:p>
        </p:txBody>
      </p:sp>
      <p:sp>
        <p:nvSpPr>
          <p:cNvPr id="4" name="Slide Number Placeholder 3"/>
          <p:cNvSpPr>
            <a:spLocks noGrp="1"/>
          </p:cNvSpPr>
          <p:nvPr>
            <p:ph type="sldNum" sz="quarter" idx="5"/>
          </p:nvPr>
        </p:nvSpPr>
        <p:spPr/>
        <p:txBody>
          <a:bodyPr/>
          <a:lstStyle/>
          <a:p>
            <a:fld id="{5B2A5C8F-ADA4-456B-BCE3-C422A5F4F9A8}" type="slidenum">
              <a:rPr lang="fr-FR" smtClean="0"/>
              <a:t>7</a:t>
            </a:fld>
            <a:endParaRPr lang="fr-FR"/>
          </a:p>
        </p:txBody>
      </p:sp>
    </p:spTree>
    <p:extLst>
      <p:ext uri="{BB962C8B-B14F-4D97-AF65-F5344CB8AC3E}">
        <p14:creationId xmlns:p14="http://schemas.microsoft.com/office/powerpoint/2010/main" val="312232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2A5C8F-ADA4-456B-BCE3-C422A5F4F9A8}" type="slidenum">
              <a:rPr lang="fr-FR" smtClean="0"/>
              <a:t>8</a:t>
            </a:fld>
            <a:endParaRPr lang="fr-FR"/>
          </a:p>
        </p:txBody>
      </p:sp>
    </p:spTree>
    <p:extLst>
      <p:ext uri="{BB962C8B-B14F-4D97-AF65-F5344CB8AC3E}">
        <p14:creationId xmlns:p14="http://schemas.microsoft.com/office/powerpoint/2010/main" val="3059766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 conclure, le Haut conseil pour le climat a beaucoup mis l’accent sur la nécessité d’évaluer de manière systématique et continue l’impact des politiques et mesures, prises à tous niveaux, au regard du climat et de la SNBC, y compris des plans de reprise. Il est clair que la France souhaite répondre aux enjeux climatiques de manière ambitieuse, avec des objectifs forts, être le moteur des actions européennes et internationales. Il faut maintenant que les mesures fonctionnent. Il faut faire des évaluations en amont, faire un suivi, rectifier le tir, apprendre de nos expériences, pousser par le haut en soutenant les projets qui donnent des résultats. Le pan de relance annoncé aujourd’hui, je l’espère, contiendra beaucoup de mesures importantes et essentielles dont vous pourrez vous emparer. Cet investissement du Gouvernement doit servir à infléchir la baisse en émissions et à réduire les obstacles, pour que toute l’économie prenne la relève dès 2021, en sortie de crise. </a:t>
            </a:r>
            <a:endParaRPr lang="en-GB"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B2A5C8F-ADA4-456B-BCE3-C422A5F4F9A8}" type="slidenum">
              <a:rPr lang="fr-FR" smtClean="0"/>
              <a:t>9</a:t>
            </a:fld>
            <a:endParaRPr lang="fr-FR"/>
          </a:p>
        </p:txBody>
      </p:sp>
    </p:spTree>
    <p:extLst>
      <p:ext uri="{BB962C8B-B14F-4D97-AF65-F5344CB8AC3E}">
        <p14:creationId xmlns:p14="http://schemas.microsoft.com/office/powerpoint/2010/main" val="1401895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a:t>Modifiez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6EF2B94-513C-496E-81B2-66D06DA522EB}" type="datetimeFigureOut">
              <a:rPr lang="fr-FR" smtClean="0"/>
              <a:t>11/02/2021</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41ADE794-FDAA-434F-9905-4512FC082ED8}" type="slidenum">
              <a:rPr lang="fr-FR" smtClean="0"/>
              <a:t>‹#›</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13" y="764704"/>
            <a:ext cx="8201025" cy="208597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6EF2B94-513C-496E-81B2-66D06DA522EB}" type="datetimeFigureOut">
              <a:rPr lang="fr-FR" smtClean="0"/>
              <a:t>11/02/2021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ADE794-FDAA-434F-9905-4512FC082ED8}"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86EF2B94-513C-496E-81B2-66D06DA522EB}" type="datetimeFigureOut">
              <a:rPr lang="fr-FR" smtClean="0"/>
              <a:t>11/02/2021</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41ADE794-FDAA-434F-9905-4512FC082ED8}" type="slidenum">
              <a:rPr lang="fr-FR" smtClean="0"/>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86EF2B94-513C-496E-81B2-66D06DA522EB}" type="datetimeFigureOut">
              <a:rPr lang="fr-FR" smtClean="0"/>
              <a:t>11/02/2021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41ADE794-FDAA-434F-9905-4512FC082ED8}" type="slidenum">
              <a:rPr lang="fr-FR" smtClean="0"/>
              <a:t>‹#›</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6246521"/>
            <a:ext cx="1664721" cy="4228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a:t>Modifiez le style du titre</a:t>
            </a:r>
            <a:endParaRPr kumimoji="0" lang="en-US"/>
          </a:p>
        </p:txBody>
      </p:sp>
      <p:sp>
        <p:nvSpPr>
          <p:cNvPr id="12" name="Espace réservé de la date 11"/>
          <p:cNvSpPr>
            <a:spLocks noGrp="1"/>
          </p:cNvSpPr>
          <p:nvPr>
            <p:ph type="dt" sz="half" idx="10"/>
          </p:nvPr>
        </p:nvSpPr>
        <p:spPr/>
        <p:txBody>
          <a:bodyPr/>
          <a:lstStyle/>
          <a:p>
            <a:fld id="{86EF2B94-513C-496E-81B2-66D06DA522EB}" type="datetimeFigureOut">
              <a:rPr lang="fr-FR" smtClean="0"/>
              <a:t>11/02/2021</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1ADE794-FDAA-434F-9905-4512FC082ED8}" type="slidenum">
              <a:rPr lang="fr-FR" smtClean="0"/>
              <a:t>‹#›</a:t>
            </a:fld>
            <a:endParaRPr lang="fr-FR"/>
          </a:p>
        </p:txBody>
      </p:sp>
      <p:sp>
        <p:nvSpPr>
          <p:cNvPr id="14" name="Espace réservé du pied de page 13"/>
          <p:cNvSpPr>
            <a:spLocks noGrp="1"/>
          </p:cNvSpPr>
          <p:nvPr>
            <p:ph type="ftr" sz="quarter" idx="12"/>
          </p:nvPr>
        </p:nvSpPr>
        <p:spPr/>
        <p:txBody>
          <a:bodyPr/>
          <a:lstStyle/>
          <a:p>
            <a:endParaRPr lang="fr-F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7359" y="5733256"/>
            <a:ext cx="1664721" cy="42283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Espace réservé de la date 7"/>
          <p:cNvSpPr>
            <a:spLocks noGrp="1"/>
          </p:cNvSpPr>
          <p:nvPr>
            <p:ph type="dt" sz="half" idx="15"/>
          </p:nvPr>
        </p:nvSpPr>
        <p:spPr/>
        <p:txBody>
          <a:bodyPr rtlCol="0"/>
          <a:lstStyle/>
          <a:p>
            <a:fld id="{86EF2B94-513C-496E-81B2-66D06DA522EB}" type="datetimeFigureOut">
              <a:rPr lang="fr-FR" smtClean="0"/>
              <a:t>11/02/2021</a:t>
            </a:fld>
            <a:endParaRPr lang="fr-FR"/>
          </a:p>
        </p:txBody>
      </p:sp>
      <p:sp>
        <p:nvSpPr>
          <p:cNvPr id="10" name="Espace réservé du numéro de diapositive 9"/>
          <p:cNvSpPr>
            <a:spLocks noGrp="1"/>
          </p:cNvSpPr>
          <p:nvPr>
            <p:ph type="sldNum" sz="quarter" idx="16"/>
          </p:nvPr>
        </p:nvSpPr>
        <p:spPr/>
        <p:txBody>
          <a:bodyPr rtlCol="0"/>
          <a:lstStyle/>
          <a:p>
            <a:fld id="{41ADE794-FDAA-434F-9905-4512FC082ED8}" type="slidenum">
              <a:rPr lang="fr-FR" smtClean="0"/>
              <a:t>‹#›</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space réservé de la date 9"/>
          <p:cNvSpPr>
            <a:spLocks noGrp="1"/>
          </p:cNvSpPr>
          <p:nvPr>
            <p:ph type="dt" sz="half" idx="15"/>
          </p:nvPr>
        </p:nvSpPr>
        <p:spPr/>
        <p:txBody>
          <a:bodyPr rtlCol="0"/>
          <a:lstStyle/>
          <a:p>
            <a:fld id="{86EF2B94-513C-496E-81B2-66D06DA522EB}" type="datetimeFigureOut">
              <a:rPr lang="fr-FR" smtClean="0"/>
              <a:t>11/02/2021</a:t>
            </a:fld>
            <a:endParaRPr lang="fr-FR"/>
          </a:p>
        </p:txBody>
      </p:sp>
      <p:sp>
        <p:nvSpPr>
          <p:cNvPr id="12" name="Espace réservé du numéro de diapositive 11"/>
          <p:cNvSpPr>
            <a:spLocks noGrp="1"/>
          </p:cNvSpPr>
          <p:nvPr>
            <p:ph type="sldNum" sz="quarter" idx="16"/>
          </p:nvPr>
        </p:nvSpPr>
        <p:spPr/>
        <p:txBody>
          <a:bodyPr rtlCol="0"/>
          <a:lstStyle/>
          <a:p>
            <a:fld id="{41ADE794-FDAA-434F-9905-4512FC082ED8}" type="slidenum">
              <a:rPr lang="fr-FR" smtClean="0"/>
              <a:t>‹#›</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86EF2B94-513C-496E-81B2-66D06DA522EB}" type="datetimeFigureOut">
              <a:rPr lang="fr-FR" smtClean="0"/>
              <a:t>11/02/2021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41ADE794-FDAA-434F-9905-4512FC082ED8}"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EF2B94-513C-496E-81B2-66D06DA522EB}" type="datetimeFigureOut">
              <a:rPr lang="fr-FR" smtClean="0"/>
              <a:t>11/02/2021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41ADE794-FDAA-434F-9905-4512FC082ED8}"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86EF2B94-513C-496E-81B2-66D06DA522EB}" type="datetimeFigureOut">
              <a:rPr lang="fr-FR" smtClean="0"/>
              <a:t>11/02/2021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41ADE794-FDAA-434F-9905-4512FC082ED8}" type="slidenum">
              <a:rPr lang="fr-FR" smtClean="0"/>
              <a:t>‹#›</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Modifiez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86EF2B94-513C-496E-81B2-66D06DA522EB}" type="datetimeFigureOut">
              <a:rPr lang="fr-FR" smtClean="0"/>
              <a:t>11/02/2021</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41ADE794-FDAA-434F-9905-4512FC082ED8}" type="slidenum">
              <a:rPr lang="fr-FR" smtClean="0"/>
              <a:t>‹#›</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6EF2B94-513C-496E-81B2-66D06DA522EB}" type="datetimeFigureOut">
              <a:rPr lang="fr-FR" smtClean="0"/>
              <a:t>11/02/2021</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ADE794-FDAA-434F-9905-4512FC082ED8}"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2987824" y="6021288"/>
            <a:ext cx="6705600" cy="685800"/>
          </a:xfrm>
        </p:spPr>
        <p:txBody>
          <a:bodyPr/>
          <a:lstStyle/>
          <a:p>
            <a:r>
              <a:rPr lang="fr-FR" b="1" dirty="0"/>
              <a:t>Corinne Le </a:t>
            </a:r>
            <a:r>
              <a:rPr lang="fr-FR" b="1" dirty="0" err="1"/>
              <a:t>Quéré</a:t>
            </a:r>
            <a:r>
              <a:rPr lang="fr-FR" b="1" dirty="0"/>
              <a:t>, Présidente</a:t>
            </a:r>
          </a:p>
        </p:txBody>
      </p:sp>
      <p:sp>
        <p:nvSpPr>
          <p:cNvPr id="5" name="ZoneTexte 6">
            <a:extLst>
              <a:ext uri="{FF2B5EF4-FFF2-40B4-BE49-F238E27FC236}">
                <a16:creationId xmlns:a16="http://schemas.microsoft.com/office/drawing/2014/main" id="{3A7A93AE-E4A8-6A4F-A3AF-CE02B85951B1}"/>
              </a:ext>
            </a:extLst>
          </p:cNvPr>
          <p:cNvSpPr txBox="1"/>
          <p:nvPr/>
        </p:nvSpPr>
        <p:spPr>
          <a:xfrm>
            <a:off x="2366538" y="5310499"/>
            <a:ext cx="5013773" cy="369332"/>
          </a:xfrm>
          <a:prstGeom prst="rect">
            <a:avLst/>
          </a:prstGeom>
          <a:noFill/>
        </p:spPr>
        <p:txBody>
          <a:bodyPr wrap="square" rtlCol="0">
            <a:spAutoFit/>
          </a:bodyPr>
          <a:lstStyle/>
          <a:p>
            <a:r>
              <a:rPr lang="fr-FR" dirty="0" err="1"/>
              <a:t>www.hautconseilclimat.fr</a:t>
            </a:r>
            <a:r>
              <a:rPr lang="fr-FR" dirty="0"/>
              <a:t>            @</a:t>
            </a:r>
            <a:r>
              <a:rPr lang="fr-FR" dirty="0" err="1"/>
              <a:t>hc_climat</a:t>
            </a:r>
            <a:endParaRPr lang="fr-FR" dirty="0"/>
          </a:p>
        </p:txBody>
      </p:sp>
      <p:pic>
        <p:nvPicPr>
          <p:cNvPr id="8" name="Image 1">
            <a:extLst>
              <a:ext uri="{FF2B5EF4-FFF2-40B4-BE49-F238E27FC236}">
                <a16:creationId xmlns:a16="http://schemas.microsoft.com/office/drawing/2014/main" id="{E0DCBAAD-B3C4-1349-8B7E-0D7BF585C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0495" y="5338722"/>
            <a:ext cx="384695" cy="312885"/>
          </a:xfrm>
          <a:prstGeom prst="rect">
            <a:avLst/>
          </a:prstGeom>
        </p:spPr>
      </p:pic>
      <p:sp>
        <p:nvSpPr>
          <p:cNvPr id="6" name="TextBox 5">
            <a:extLst>
              <a:ext uri="{FF2B5EF4-FFF2-40B4-BE49-F238E27FC236}">
                <a16:creationId xmlns:a16="http://schemas.microsoft.com/office/drawing/2014/main" id="{32C74324-0D91-EF40-AF72-54EAC2F5A3CC}"/>
              </a:ext>
            </a:extLst>
          </p:cNvPr>
          <p:cNvSpPr txBox="1"/>
          <p:nvPr/>
        </p:nvSpPr>
        <p:spPr>
          <a:xfrm>
            <a:off x="2483768" y="3429000"/>
            <a:ext cx="4176464" cy="646331"/>
          </a:xfrm>
          <a:prstGeom prst="rect">
            <a:avLst/>
          </a:prstGeom>
          <a:noFill/>
        </p:spPr>
        <p:txBody>
          <a:bodyPr wrap="square" rtlCol="0">
            <a:spAutoFit/>
          </a:bodyPr>
          <a:lstStyle/>
          <a:p>
            <a:pPr algn="ctr"/>
            <a:r>
              <a:rPr lang="en-US" b="1" dirty="0"/>
              <a:t>Comment </a:t>
            </a:r>
            <a:r>
              <a:rPr lang="en-US" b="1" dirty="0" err="1"/>
              <a:t>intégrer</a:t>
            </a:r>
            <a:r>
              <a:rPr lang="en-US" b="1" dirty="0"/>
              <a:t> les </a:t>
            </a:r>
            <a:r>
              <a:rPr lang="en-US" b="1" dirty="0" err="1"/>
              <a:t>émissions</a:t>
            </a:r>
            <a:r>
              <a:rPr lang="en-US" b="1" dirty="0"/>
              <a:t> </a:t>
            </a:r>
            <a:r>
              <a:rPr lang="en-US" b="1" dirty="0" err="1"/>
              <a:t>indirectes</a:t>
            </a:r>
            <a:r>
              <a:rPr lang="en-US" b="1" dirty="0"/>
              <a:t> dans les </a:t>
            </a:r>
            <a:r>
              <a:rPr lang="en-US" b="1" dirty="0" err="1"/>
              <a:t>objectifs</a:t>
            </a:r>
            <a:r>
              <a:rPr lang="en-US" b="1" dirty="0"/>
              <a:t> </a:t>
            </a:r>
            <a:r>
              <a:rPr lang="en-US" b="1" dirty="0" err="1"/>
              <a:t>climatiques</a:t>
            </a:r>
            <a:r>
              <a:rPr lang="en-US" b="1" dirty="0"/>
              <a:t> ? </a:t>
            </a:r>
          </a:p>
        </p:txBody>
      </p:sp>
    </p:spTree>
    <p:extLst>
      <p:ext uri="{BB962C8B-B14F-4D97-AF65-F5344CB8AC3E}">
        <p14:creationId xmlns:p14="http://schemas.microsoft.com/office/powerpoint/2010/main" val="111470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337CD24D-3458-0C48-9EB4-EBB859E49228}"/>
              </a:ext>
            </a:extLst>
          </p:cNvPr>
          <p:cNvSpPr txBox="1">
            <a:spLocks/>
          </p:cNvSpPr>
          <p:nvPr/>
        </p:nvSpPr>
        <p:spPr>
          <a:xfrm>
            <a:off x="2915816" y="22566"/>
            <a:ext cx="7158829"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a:ln>
                  <a:noFill/>
                </a:ln>
                <a:solidFill>
                  <a:srgbClr val="1D2D59"/>
                </a:solidFill>
                <a:effectLst/>
                <a:uLnTx/>
                <a:uFillTx/>
                <a:ea typeface="Garamond" charset="0"/>
                <a:cs typeface="Garamond" charset="0"/>
              </a:rPr>
              <a:t>Importance de l’empreinte carbone</a:t>
            </a:r>
          </a:p>
        </p:txBody>
      </p:sp>
      <p:pic>
        <p:nvPicPr>
          <p:cNvPr id="12" name="Image 30">
            <a:extLst>
              <a:ext uri="{FF2B5EF4-FFF2-40B4-BE49-F238E27FC236}">
                <a16:creationId xmlns:a16="http://schemas.microsoft.com/office/drawing/2014/main" id="{E14CD166-9CEE-1A49-A7F5-ED760434D2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42" r="4965"/>
          <a:stretch/>
        </p:blipFill>
        <p:spPr>
          <a:xfrm>
            <a:off x="187107" y="34000"/>
            <a:ext cx="2728709" cy="1170727"/>
          </a:xfrm>
          <a:prstGeom prst="rect">
            <a:avLst/>
          </a:prstGeom>
        </p:spPr>
      </p:pic>
      <p:pic>
        <p:nvPicPr>
          <p:cNvPr id="2" name="Image 1"/>
          <p:cNvPicPr>
            <a:picLocks noChangeAspect="1"/>
          </p:cNvPicPr>
          <p:nvPr/>
        </p:nvPicPr>
        <p:blipFill rotWithShape="1">
          <a:blip r:embed="rId4"/>
          <a:srcRect l="19052" t="53937" r="14578" b="8959"/>
          <a:stretch/>
        </p:blipFill>
        <p:spPr>
          <a:xfrm>
            <a:off x="0" y="124368"/>
            <a:ext cx="2915816" cy="916453"/>
          </a:xfrm>
          <a:prstGeom prst="rect">
            <a:avLst/>
          </a:prstGeom>
        </p:spPr>
      </p:pic>
      <p:sp>
        <p:nvSpPr>
          <p:cNvPr id="4" name="Rectangle 3"/>
          <p:cNvSpPr/>
          <p:nvPr/>
        </p:nvSpPr>
        <p:spPr>
          <a:xfrm>
            <a:off x="187107" y="3573016"/>
            <a:ext cx="4571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555776" y="6417341"/>
            <a:ext cx="6444208" cy="200055"/>
          </a:xfrm>
          <a:prstGeom prst="rect">
            <a:avLst/>
          </a:prstGeom>
        </p:spPr>
        <p:txBody>
          <a:bodyPr wrap="square">
            <a:spAutoFit/>
          </a:bodyPr>
          <a:lstStyle/>
          <a:p>
            <a:r>
              <a:rPr lang="fr-FR" sz="700" dirty="0">
                <a:solidFill>
                  <a:schemeClr val="accent1"/>
                </a:solidFill>
              </a:rPr>
              <a:t>Source : Traitement SDES 2019 d’après </a:t>
            </a:r>
            <a:r>
              <a:rPr lang="fr-FR" sz="700" dirty="0" err="1">
                <a:solidFill>
                  <a:schemeClr val="accent1"/>
                </a:solidFill>
              </a:rPr>
              <a:t>Citepa</a:t>
            </a:r>
            <a:r>
              <a:rPr lang="fr-FR" sz="700" dirty="0">
                <a:solidFill>
                  <a:schemeClr val="accent1"/>
                </a:solidFill>
              </a:rPr>
              <a:t> (Inventaires NAMEA AIR 2017, SECTEN 2018), EUROSTAT, AIE, FAO, INSEE, DOUANES ; </a:t>
            </a:r>
            <a:r>
              <a:rPr lang="fr-FR" sz="700" dirty="0" err="1">
                <a:solidFill>
                  <a:schemeClr val="accent1"/>
                </a:solidFill>
              </a:rPr>
              <a:t>Citepa</a:t>
            </a:r>
            <a:r>
              <a:rPr lang="fr-FR" sz="700" dirty="0">
                <a:solidFill>
                  <a:schemeClr val="accent1"/>
                </a:solidFill>
              </a:rPr>
              <a:t> (avril 2020 – format SECTEN)</a:t>
            </a:r>
          </a:p>
        </p:txBody>
      </p:sp>
      <p:sp>
        <p:nvSpPr>
          <p:cNvPr id="14" name="Rectangle 13"/>
          <p:cNvSpPr/>
          <p:nvPr/>
        </p:nvSpPr>
        <p:spPr>
          <a:xfrm>
            <a:off x="92312" y="1602750"/>
            <a:ext cx="8956893" cy="369332"/>
          </a:xfrm>
          <a:prstGeom prst="rect">
            <a:avLst/>
          </a:prstGeom>
        </p:spPr>
        <p:txBody>
          <a:bodyPr wrap="square">
            <a:spAutoFit/>
          </a:bodyPr>
          <a:lstStyle/>
          <a:p>
            <a:r>
              <a:rPr lang="fr-FR" b="1" dirty="0">
                <a:solidFill>
                  <a:schemeClr val="accent1"/>
                </a:solidFill>
              </a:rPr>
              <a:t>L’empreinte carbone est environ </a:t>
            </a:r>
            <a:r>
              <a:rPr lang="fr-FR" b="1" dirty="0">
                <a:solidFill>
                  <a:srgbClr val="E0974A"/>
                </a:solidFill>
              </a:rPr>
              <a:t>70%</a:t>
            </a:r>
            <a:r>
              <a:rPr lang="fr-FR" b="1" dirty="0">
                <a:solidFill>
                  <a:schemeClr val="accent1"/>
                </a:solidFill>
              </a:rPr>
              <a:t> plus élevée que ses émissions territoriales</a:t>
            </a:r>
          </a:p>
        </p:txBody>
      </p:sp>
      <p:sp>
        <p:nvSpPr>
          <p:cNvPr id="16" name="ZoneTexte 15"/>
          <p:cNvSpPr txBox="1"/>
          <p:nvPr/>
        </p:nvSpPr>
        <p:spPr>
          <a:xfrm>
            <a:off x="6865860" y="2370105"/>
            <a:ext cx="2278141" cy="1969770"/>
          </a:xfrm>
          <a:prstGeom prst="rect">
            <a:avLst/>
          </a:prstGeom>
          <a:noFill/>
        </p:spPr>
        <p:txBody>
          <a:bodyPr wrap="square" rtlCol="0">
            <a:spAutoFit/>
          </a:bodyPr>
          <a:lstStyle/>
          <a:p>
            <a:r>
              <a:rPr lang="fr-FR" b="1" dirty="0">
                <a:solidFill>
                  <a:srgbClr val="1D2D59"/>
                </a:solidFill>
              </a:rPr>
              <a:t>Empreinte carbone </a:t>
            </a:r>
            <a:br>
              <a:rPr lang="fr-FR" b="1" dirty="0">
                <a:solidFill>
                  <a:srgbClr val="1D2D59"/>
                </a:solidFill>
              </a:rPr>
            </a:br>
            <a:r>
              <a:rPr lang="fr-FR" b="1" dirty="0">
                <a:solidFill>
                  <a:srgbClr val="1D2D59"/>
                </a:solidFill>
              </a:rPr>
              <a:t>de la France:</a:t>
            </a:r>
            <a:br>
              <a:rPr lang="fr-FR" b="1" dirty="0">
                <a:solidFill>
                  <a:srgbClr val="1D2D59"/>
                </a:solidFill>
              </a:rPr>
            </a:br>
            <a:br>
              <a:rPr lang="fr-FR" b="1" dirty="0">
                <a:solidFill>
                  <a:srgbClr val="1D2D59"/>
                </a:solidFill>
              </a:rPr>
            </a:br>
            <a:r>
              <a:rPr lang="fr-FR" b="1" dirty="0">
                <a:solidFill>
                  <a:srgbClr val="DA8F52"/>
                </a:solidFill>
              </a:rPr>
              <a:t>749 Mt éqCO</a:t>
            </a:r>
            <a:r>
              <a:rPr lang="fr-FR" b="1" baseline="-25000" dirty="0">
                <a:solidFill>
                  <a:srgbClr val="DA8F52"/>
                </a:solidFill>
              </a:rPr>
              <a:t>2</a:t>
            </a:r>
            <a:r>
              <a:rPr lang="fr-FR" b="1" dirty="0">
                <a:solidFill>
                  <a:srgbClr val="DA8F52"/>
                </a:solidFill>
              </a:rPr>
              <a:t> </a:t>
            </a:r>
            <a:r>
              <a:rPr lang="fr-FR" b="1" dirty="0">
                <a:solidFill>
                  <a:srgbClr val="1D2D59"/>
                </a:solidFill>
              </a:rPr>
              <a:t>soit</a:t>
            </a:r>
            <a:r>
              <a:rPr lang="fr-FR" b="1" dirty="0">
                <a:solidFill>
                  <a:srgbClr val="DA8F52"/>
                </a:solidFill>
              </a:rPr>
              <a:t> 11,5 t éqCO</a:t>
            </a:r>
            <a:r>
              <a:rPr lang="fr-FR" b="1" baseline="-25000" dirty="0">
                <a:solidFill>
                  <a:srgbClr val="DA8F52"/>
                </a:solidFill>
              </a:rPr>
              <a:t>2</a:t>
            </a:r>
            <a:r>
              <a:rPr lang="fr-FR" b="1" dirty="0">
                <a:solidFill>
                  <a:srgbClr val="DA8F52"/>
                </a:solidFill>
              </a:rPr>
              <a:t>/</a:t>
            </a:r>
            <a:r>
              <a:rPr lang="fr-FR" b="1" dirty="0" err="1">
                <a:solidFill>
                  <a:srgbClr val="DA8F52"/>
                </a:solidFill>
              </a:rPr>
              <a:t>hab</a:t>
            </a:r>
            <a:r>
              <a:rPr lang="fr-FR" b="1" dirty="0">
                <a:solidFill>
                  <a:srgbClr val="DA8F52"/>
                </a:solidFill>
              </a:rPr>
              <a:t> </a:t>
            </a:r>
            <a:r>
              <a:rPr lang="fr-FR" sz="1400" b="1" dirty="0">
                <a:solidFill>
                  <a:srgbClr val="1D2D59"/>
                </a:solidFill>
              </a:rPr>
              <a:t>(2018) </a:t>
            </a:r>
          </a:p>
          <a:p>
            <a:endParaRPr lang="fr-FR" b="1" dirty="0">
              <a:solidFill>
                <a:srgbClr val="1D2D59"/>
              </a:solidFill>
            </a:endParaRPr>
          </a:p>
        </p:txBody>
      </p:sp>
      <p:sp>
        <p:nvSpPr>
          <p:cNvPr id="17" name="Rectangle à coins arrondis 16"/>
          <p:cNvSpPr/>
          <p:nvPr/>
        </p:nvSpPr>
        <p:spPr>
          <a:xfrm>
            <a:off x="6865860" y="2276872"/>
            <a:ext cx="2183345" cy="194421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p:cNvPicPr>
            <a:picLocks noChangeAspect="1"/>
          </p:cNvPicPr>
          <p:nvPr/>
        </p:nvPicPr>
        <p:blipFill rotWithShape="1">
          <a:blip r:embed="rId5" cstate="print">
            <a:extLst>
              <a:ext uri="{28A0092B-C50C-407E-A947-70E740481C1C}">
                <a14:useLocalDpi xmlns:a14="http://schemas.microsoft.com/office/drawing/2010/main" val="0"/>
              </a:ext>
            </a:extLst>
          </a:blip>
          <a:srcRect l="12055" t="19729" r="16134" b="79558"/>
          <a:stretch/>
        </p:blipFill>
        <p:spPr>
          <a:xfrm>
            <a:off x="142749" y="2035501"/>
            <a:ext cx="6846283" cy="45719"/>
          </a:xfrm>
          <a:prstGeom prst="rect">
            <a:avLst/>
          </a:prstGeom>
        </p:spPr>
      </p:pic>
      <p:sp>
        <p:nvSpPr>
          <p:cNvPr id="30" name="Rectangle 29"/>
          <p:cNvSpPr/>
          <p:nvPr/>
        </p:nvSpPr>
        <p:spPr>
          <a:xfrm>
            <a:off x="2538923" y="5826732"/>
            <a:ext cx="4985406" cy="492443"/>
          </a:xfrm>
          <a:prstGeom prst="rect">
            <a:avLst/>
          </a:prstGeom>
        </p:spPr>
        <p:txBody>
          <a:bodyPr wrap="square">
            <a:spAutoFit/>
          </a:bodyPr>
          <a:lstStyle/>
          <a:p>
            <a:r>
              <a:rPr lang="fr-FR" sz="1300" dirty="0">
                <a:solidFill>
                  <a:schemeClr val="accent1">
                    <a:alpha val="70000"/>
                  </a:schemeClr>
                </a:solidFill>
              </a:rPr>
              <a:t>Note : Les émissions des transports internationaux sont prises en compte dans le calcul de l’empreinte carbone mais ne peuvent pas être isolées </a:t>
            </a:r>
          </a:p>
        </p:txBody>
      </p:sp>
      <p:pic>
        <p:nvPicPr>
          <p:cNvPr id="6" name="Image 5"/>
          <p:cNvPicPr>
            <a:picLocks noChangeAspect="1"/>
          </p:cNvPicPr>
          <p:nvPr/>
        </p:nvPicPr>
        <p:blipFill rotWithShape="1">
          <a:blip r:embed="rId6" cstate="print">
            <a:extLst>
              <a:ext uri="{28A0092B-C50C-407E-A947-70E740481C1C}">
                <a14:useLocalDpi xmlns:a14="http://schemas.microsoft.com/office/drawing/2010/main" val="0"/>
              </a:ext>
            </a:extLst>
          </a:blip>
          <a:srcRect l="12991" t="19080" r="14549" b="19082"/>
          <a:stretch/>
        </p:blipFill>
        <p:spPr>
          <a:xfrm>
            <a:off x="101016" y="2154113"/>
            <a:ext cx="6223328" cy="3435127"/>
          </a:xfrm>
          <a:prstGeom prst="rect">
            <a:avLst/>
          </a:prstGeom>
        </p:spPr>
      </p:pic>
    </p:spTree>
    <p:extLst>
      <p:ext uri="{BB962C8B-B14F-4D97-AF65-F5344CB8AC3E}">
        <p14:creationId xmlns:p14="http://schemas.microsoft.com/office/powerpoint/2010/main" val="377909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p:cNvPicPr>
            <a:picLocks noChangeAspect="1"/>
          </p:cNvPicPr>
          <p:nvPr/>
        </p:nvPicPr>
        <p:blipFill rotWithShape="1">
          <a:blip r:embed="rId3" cstate="print">
            <a:extLst>
              <a:ext uri="{28A0092B-C50C-407E-A947-70E740481C1C}">
                <a14:useLocalDpi xmlns:a14="http://schemas.microsoft.com/office/drawing/2010/main" val="0"/>
              </a:ext>
            </a:extLst>
          </a:blip>
          <a:srcRect l="13639" t="18826" r="15459" b="26958"/>
          <a:stretch/>
        </p:blipFill>
        <p:spPr>
          <a:xfrm>
            <a:off x="112506" y="2060848"/>
            <a:ext cx="6272745" cy="3216792"/>
          </a:xfrm>
          <a:prstGeom prst="rect">
            <a:avLst/>
          </a:prstGeom>
        </p:spPr>
      </p:pic>
      <p:pic>
        <p:nvPicPr>
          <p:cNvPr id="12" name="Image 30">
            <a:extLst>
              <a:ext uri="{FF2B5EF4-FFF2-40B4-BE49-F238E27FC236}">
                <a16:creationId xmlns:a16="http://schemas.microsoft.com/office/drawing/2014/main" id="{E14CD166-9CEE-1A49-A7F5-ED760434D2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42" r="4965"/>
          <a:stretch/>
        </p:blipFill>
        <p:spPr>
          <a:xfrm>
            <a:off x="187107" y="34000"/>
            <a:ext cx="2728709" cy="1170727"/>
          </a:xfrm>
          <a:prstGeom prst="rect">
            <a:avLst/>
          </a:prstGeom>
        </p:spPr>
      </p:pic>
      <p:pic>
        <p:nvPicPr>
          <p:cNvPr id="2" name="Image 1"/>
          <p:cNvPicPr>
            <a:picLocks noChangeAspect="1"/>
          </p:cNvPicPr>
          <p:nvPr/>
        </p:nvPicPr>
        <p:blipFill rotWithShape="1">
          <a:blip r:embed="rId5"/>
          <a:srcRect l="19052" t="53937" r="14578" b="8959"/>
          <a:stretch/>
        </p:blipFill>
        <p:spPr>
          <a:xfrm>
            <a:off x="0" y="124368"/>
            <a:ext cx="2915816" cy="916453"/>
          </a:xfrm>
          <a:prstGeom prst="rect">
            <a:avLst/>
          </a:prstGeom>
        </p:spPr>
      </p:pic>
      <p:sp>
        <p:nvSpPr>
          <p:cNvPr id="4" name="Rectangle 3"/>
          <p:cNvSpPr/>
          <p:nvPr/>
        </p:nvSpPr>
        <p:spPr>
          <a:xfrm>
            <a:off x="187107" y="3573016"/>
            <a:ext cx="4571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555776" y="6417341"/>
            <a:ext cx="6444208" cy="415498"/>
          </a:xfrm>
          <a:prstGeom prst="rect">
            <a:avLst/>
          </a:prstGeom>
        </p:spPr>
        <p:txBody>
          <a:bodyPr wrap="square">
            <a:spAutoFit/>
          </a:bodyPr>
          <a:lstStyle/>
          <a:p>
            <a:r>
              <a:rPr lang="fr-FR" sz="700" dirty="0">
                <a:solidFill>
                  <a:schemeClr val="accent1"/>
                </a:solidFill>
              </a:rPr>
              <a:t>Note : Entre 1995 et 2014, les données sont issues d’un calcul détaillé tandis que les dernières années (2015-2018) sont issues d’estimations </a:t>
            </a:r>
            <a:br>
              <a:rPr lang="fr-FR" sz="700" dirty="0">
                <a:solidFill>
                  <a:schemeClr val="accent1"/>
                </a:solidFill>
              </a:rPr>
            </a:br>
            <a:r>
              <a:rPr lang="fr-FR" sz="700" dirty="0">
                <a:solidFill>
                  <a:schemeClr val="accent1"/>
                </a:solidFill>
              </a:rPr>
              <a:t>Source : Traitement SDES 2019 d’après CITEPA (Inventaires NAMEA AIR 2017, SECTEN 2018), Eurostat, AIE, FAO, Insee, douanes</a:t>
            </a:r>
          </a:p>
          <a:p>
            <a:r>
              <a:rPr lang="fr-FR" sz="700" dirty="0">
                <a:solidFill>
                  <a:schemeClr val="accent1"/>
                </a:solidFill>
              </a:rPr>
              <a:t> </a:t>
            </a:r>
          </a:p>
        </p:txBody>
      </p:sp>
      <p:sp>
        <p:nvSpPr>
          <p:cNvPr id="14" name="Rectangle 13"/>
          <p:cNvSpPr/>
          <p:nvPr/>
        </p:nvSpPr>
        <p:spPr>
          <a:xfrm>
            <a:off x="92312" y="1602750"/>
            <a:ext cx="8956893" cy="369332"/>
          </a:xfrm>
          <a:prstGeom prst="rect">
            <a:avLst/>
          </a:prstGeom>
        </p:spPr>
        <p:txBody>
          <a:bodyPr wrap="square">
            <a:spAutoFit/>
          </a:bodyPr>
          <a:lstStyle/>
          <a:p>
            <a:r>
              <a:rPr lang="fr-FR" b="1" dirty="0">
                <a:solidFill>
                  <a:schemeClr val="accent1"/>
                </a:solidFill>
              </a:rPr>
              <a:t>L’empreinte carbone peine à diminuer à cause de l’augmentation des émissions importées</a:t>
            </a:r>
          </a:p>
        </p:txBody>
      </p:sp>
      <p:sp>
        <p:nvSpPr>
          <p:cNvPr id="46" name="ZoneTexte 45"/>
          <p:cNvSpPr txBox="1"/>
          <p:nvPr/>
        </p:nvSpPr>
        <p:spPr>
          <a:xfrm>
            <a:off x="642510" y="2562664"/>
            <a:ext cx="2736304" cy="307777"/>
          </a:xfrm>
          <a:prstGeom prst="rect">
            <a:avLst/>
          </a:prstGeom>
          <a:noFill/>
        </p:spPr>
        <p:txBody>
          <a:bodyPr wrap="square" rtlCol="0">
            <a:spAutoFit/>
          </a:bodyPr>
          <a:lstStyle/>
          <a:p>
            <a:r>
              <a:rPr lang="fr-FR" sz="1400" b="1" dirty="0">
                <a:solidFill>
                  <a:srgbClr val="DA8F52"/>
                </a:solidFill>
              </a:rPr>
              <a:t>Empreinte carbone totale</a:t>
            </a:r>
            <a:endParaRPr lang="fr-FR" sz="1400" dirty="0"/>
          </a:p>
        </p:txBody>
      </p:sp>
      <p:sp>
        <p:nvSpPr>
          <p:cNvPr id="47" name="Rectangle 46"/>
          <p:cNvSpPr/>
          <p:nvPr/>
        </p:nvSpPr>
        <p:spPr>
          <a:xfrm>
            <a:off x="642510" y="3439533"/>
            <a:ext cx="1915909" cy="307777"/>
          </a:xfrm>
          <a:prstGeom prst="rect">
            <a:avLst/>
          </a:prstGeom>
        </p:spPr>
        <p:txBody>
          <a:bodyPr wrap="none">
            <a:spAutoFit/>
          </a:bodyPr>
          <a:lstStyle/>
          <a:p>
            <a:r>
              <a:rPr lang="fr-FR" sz="1400" b="1" dirty="0">
                <a:solidFill>
                  <a:srgbClr val="AF3B30"/>
                </a:solidFill>
              </a:rPr>
              <a:t>Émissions domestiques</a:t>
            </a:r>
          </a:p>
        </p:txBody>
      </p:sp>
      <p:sp>
        <p:nvSpPr>
          <p:cNvPr id="48" name="Rectangle 47"/>
          <p:cNvSpPr/>
          <p:nvPr/>
        </p:nvSpPr>
        <p:spPr>
          <a:xfrm>
            <a:off x="661165" y="4359312"/>
            <a:ext cx="1714828" cy="307777"/>
          </a:xfrm>
          <a:prstGeom prst="rect">
            <a:avLst/>
          </a:prstGeom>
        </p:spPr>
        <p:txBody>
          <a:bodyPr wrap="none">
            <a:spAutoFit/>
          </a:bodyPr>
          <a:lstStyle/>
          <a:p>
            <a:r>
              <a:rPr lang="fr-FR" sz="1400" b="1" dirty="0">
                <a:solidFill>
                  <a:srgbClr val="323048"/>
                </a:solidFill>
              </a:rPr>
              <a:t>Émissions importées</a:t>
            </a:r>
          </a:p>
        </p:txBody>
      </p:sp>
      <p:sp>
        <p:nvSpPr>
          <p:cNvPr id="19" name="Rectangle 18">
            <a:extLst>
              <a:ext uri="{FF2B5EF4-FFF2-40B4-BE49-F238E27FC236}">
                <a16:creationId xmlns:a16="http://schemas.microsoft.com/office/drawing/2014/main" id="{B39F9680-3DB3-0645-A746-F47464B4D52B}"/>
              </a:ext>
            </a:extLst>
          </p:cNvPr>
          <p:cNvSpPr/>
          <p:nvPr/>
        </p:nvSpPr>
        <p:spPr>
          <a:xfrm>
            <a:off x="395536" y="5586897"/>
            <a:ext cx="8956893" cy="307777"/>
          </a:xfrm>
          <a:prstGeom prst="rect">
            <a:avLst/>
          </a:prstGeom>
        </p:spPr>
        <p:txBody>
          <a:bodyPr wrap="square">
            <a:spAutoFit/>
          </a:bodyPr>
          <a:lstStyle/>
          <a:p>
            <a:r>
              <a:rPr lang="fr-FR" sz="1400" b="1" dirty="0">
                <a:solidFill>
                  <a:schemeClr val="accent1"/>
                </a:solidFill>
              </a:rPr>
              <a:t>Évolution des émissions composant l’empreinte carbone, 1995 - 2018</a:t>
            </a:r>
          </a:p>
        </p:txBody>
      </p:sp>
      <p:cxnSp>
        <p:nvCxnSpPr>
          <p:cNvPr id="22" name="Connecteur droit 21"/>
          <p:cNvCxnSpPr/>
          <p:nvPr/>
        </p:nvCxnSpPr>
        <p:spPr>
          <a:xfrm>
            <a:off x="899592" y="5373216"/>
            <a:ext cx="0" cy="0"/>
          </a:xfrm>
          <a:prstGeom prst="line">
            <a:avLst/>
          </a:prstGeom>
        </p:spPr>
        <p:style>
          <a:lnRef idx="1">
            <a:schemeClr val="dk1"/>
          </a:lnRef>
          <a:fillRef idx="0">
            <a:schemeClr val="dk1"/>
          </a:fillRef>
          <a:effectRef idx="0">
            <a:schemeClr val="dk1"/>
          </a:effectRef>
          <a:fontRef idx="minor">
            <a:schemeClr val="tx1"/>
          </a:fontRef>
        </p:style>
      </p:cxnSp>
      <p:pic>
        <p:nvPicPr>
          <p:cNvPr id="40" name="Image 39"/>
          <p:cNvPicPr>
            <a:picLocks noChangeAspect="1"/>
          </p:cNvPicPr>
          <p:nvPr/>
        </p:nvPicPr>
        <p:blipFill rotWithShape="1">
          <a:blip r:embed="rId6" cstate="print">
            <a:extLst>
              <a:ext uri="{28A0092B-C50C-407E-A947-70E740481C1C}">
                <a14:useLocalDpi xmlns:a14="http://schemas.microsoft.com/office/drawing/2010/main" val="0"/>
              </a:ext>
            </a:extLst>
          </a:blip>
          <a:srcRect l="12055" t="19729" r="16134" b="79558"/>
          <a:stretch/>
        </p:blipFill>
        <p:spPr>
          <a:xfrm>
            <a:off x="142749" y="2035501"/>
            <a:ext cx="6846283" cy="45719"/>
          </a:xfrm>
          <a:prstGeom prst="rect">
            <a:avLst/>
          </a:prstGeom>
        </p:spPr>
      </p:pic>
      <p:sp>
        <p:nvSpPr>
          <p:cNvPr id="20" name="Titre 1">
            <a:extLst>
              <a:ext uri="{FF2B5EF4-FFF2-40B4-BE49-F238E27FC236}">
                <a16:creationId xmlns:a16="http://schemas.microsoft.com/office/drawing/2014/main" id="{F40AAED7-DF52-6E4C-9EEE-479772DC9651}"/>
              </a:ext>
            </a:extLst>
          </p:cNvPr>
          <p:cNvSpPr txBox="1">
            <a:spLocks/>
          </p:cNvSpPr>
          <p:nvPr/>
        </p:nvSpPr>
        <p:spPr>
          <a:xfrm>
            <a:off x="2915816" y="22566"/>
            <a:ext cx="7158829"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a:ln>
                  <a:noFill/>
                </a:ln>
                <a:solidFill>
                  <a:srgbClr val="1D2D59"/>
                </a:solidFill>
                <a:effectLst/>
                <a:uLnTx/>
                <a:uFillTx/>
                <a:ea typeface="Garamond" charset="0"/>
                <a:cs typeface="Garamond" charset="0"/>
              </a:rPr>
              <a:t>Importance de l’empreinte carbone</a:t>
            </a:r>
          </a:p>
        </p:txBody>
      </p:sp>
      <p:sp>
        <p:nvSpPr>
          <p:cNvPr id="23" name="Rectangle à coins arrondis 16">
            <a:extLst>
              <a:ext uri="{FF2B5EF4-FFF2-40B4-BE49-F238E27FC236}">
                <a16:creationId xmlns:a16="http://schemas.microsoft.com/office/drawing/2014/main" id="{DC9DAACC-F957-D841-BAF4-06BA05BF5E97}"/>
              </a:ext>
            </a:extLst>
          </p:cNvPr>
          <p:cNvSpPr/>
          <p:nvPr/>
        </p:nvSpPr>
        <p:spPr>
          <a:xfrm>
            <a:off x="6586506" y="2276872"/>
            <a:ext cx="2462699" cy="352839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17">
            <a:extLst>
              <a:ext uri="{FF2B5EF4-FFF2-40B4-BE49-F238E27FC236}">
                <a16:creationId xmlns:a16="http://schemas.microsoft.com/office/drawing/2014/main" id="{FBF025DD-0FFF-5D4E-98B1-B2A3DB76CD13}"/>
              </a:ext>
            </a:extLst>
          </p:cNvPr>
          <p:cNvSpPr txBox="1"/>
          <p:nvPr/>
        </p:nvSpPr>
        <p:spPr>
          <a:xfrm>
            <a:off x="6732240" y="2420888"/>
            <a:ext cx="2349065" cy="4401205"/>
          </a:xfrm>
          <a:prstGeom prst="rect">
            <a:avLst/>
          </a:prstGeom>
          <a:noFill/>
        </p:spPr>
        <p:txBody>
          <a:bodyPr wrap="square" rtlCol="0">
            <a:spAutoFit/>
          </a:bodyPr>
          <a:lstStyle/>
          <a:p>
            <a:r>
              <a:rPr lang="fr-FR" b="1" dirty="0">
                <a:solidFill>
                  <a:srgbClr val="FFFF00"/>
                </a:solidFill>
              </a:rPr>
              <a:t>      </a:t>
            </a:r>
            <a:r>
              <a:rPr lang="fr-FR" b="1" dirty="0">
                <a:solidFill>
                  <a:srgbClr val="E0974A"/>
                </a:solidFill>
              </a:rPr>
              <a:t>Empreinte carbone par habitants depuis 2005 </a:t>
            </a:r>
            <a:endParaRPr lang="fr-FR" b="1" dirty="0">
              <a:solidFill>
                <a:srgbClr val="1D2D59"/>
              </a:solidFill>
            </a:endParaRPr>
          </a:p>
          <a:p>
            <a:pPr>
              <a:spcBef>
                <a:spcPts val="600"/>
              </a:spcBef>
            </a:pPr>
            <a:r>
              <a:rPr lang="fr-FR" b="1" dirty="0">
                <a:solidFill>
                  <a:srgbClr val="FFFF00"/>
                </a:solidFill>
              </a:rPr>
              <a:t>      </a:t>
            </a:r>
            <a:r>
              <a:rPr lang="fr-FR" b="1" dirty="0">
                <a:solidFill>
                  <a:srgbClr val="213059"/>
                </a:solidFill>
              </a:rPr>
              <a:t>E</a:t>
            </a:r>
            <a:r>
              <a:rPr lang="fr-FR" b="1" dirty="0">
                <a:solidFill>
                  <a:srgbClr val="1D2D59"/>
                </a:solidFill>
              </a:rPr>
              <a:t>missions importées depuis 1995 (due à la  hausse de la consommation)</a:t>
            </a:r>
          </a:p>
          <a:p>
            <a:pPr>
              <a:spcBef>
                <a:spcPts val="600"/>
              </a:spcBef>
            </a:pPr>
            <a:r>
              <a:rPr lang="fr-FR" b="1" dirty="0">
                <a:solidFill>
                  <a:srgbClr val="1D2D59"/>
                </a:solidFill>
              </a:rPr>
              <a:t>      </a:t>
            </a:r>
            <a:r>
              <a:rPr lang="fr-FR" b="1" dirty="0">
                <a:solidFill>
                  <a:srgbClr val="BA2C22"/>
                </a:solidFill>
              </a:rPr>
              <a:t>Emissions domestiques depuis 1995</a:t>
            </a:r>
          </a:p>
          <a:p>
            <a:endParaRPr lang="fr-FR" b="1" dirty="0">
              <a:solidFill>
                <a:srgbClr val="1D2D59"/>
              </a:solidFill>
            </a:endParaRPr>
          </a:p>
          <a:p>
            <a:endParaRPr lang="fr-FR" b="1" dirty="0">
              <a:solidFill>
                <a:srgbClr val="1D2D59"/>
              </a:solidFill>
            </a:endParaRPr>
          </a:p>
          <a:p>
            <a:br>
              <a:rPr lang="fr-FR" b="1" dirty="0">
                <a:solidFill>
                  <a:srgbClr val="FFFF00"/>
                </a:solidFill>
              </a:rPr>
            </a:br>
            <a:endParaRPr lang="fr-FR" b="1" dirty="0">
              <a:solidFill>
                <a:srgbClr val="FFFF00"/>
              </a:solidFill>
            </a:endParaRPr>
          </a:p>
        </p:txBody>
      </p:sp>
      <p:cxnSp>
        <p:nvCxnSpPr>
          <p:cNvPr id="25" name="Connecteur droit avec flèche 35">
            <a:extLst>
              <a:ext uri="{FF2B5EF4-FFF2-40B4-BE49-F238E27FC236}">
                <a16:creationId xmlns:a16="http://schemas.microsoft.com/office/drawing/2014/main" id="{25E41BE1-4F2B-904D-B99F-64B8F22B9271}"/>
              </a:ext>
            </a:extLst>
          </p:cNvPr>
          <p:cNvCxnSpPr/>
          <p:nvPr/>
        </p:nvCxnSpPr>
        <p:spPr>
          <a:xfrm flipV="1">
            <a:off x="6892388" y="3424432"/>
            <a:ext cx="216024" cy="212786"/>
          </a:xfrm>
          <a:prstGeom prst="straightConnector1">
            <a:avLst/>
          </a:prstGeom>
          <a:ln w="19050">
            <a:solidFill>
              <a:srgbClr val="213059"/>
            </a:solidFill>
            <a:tailEnd type="triangle"/>
          </a:ln>
        </p:spPr>
        <p:style>
          <a:lnRef idx="1">
            <a:schemeClr val="accent2"/>
          </a:lnRef>
          <a:fillRef idx="0">
            <a:schemeClr val="accent2"/>
          </a:fillRef>
          <a:effectRef idx="0">
            <a:schemeClr val="accent2"/>
          </a:effectRef>
          <a:fontRef idx="minor">
            <a:schemeClr val="tx1"/>
          </a:fontRef>
        </p:style>
      </p:cxnSp>
      <p:cxnSp>
        <p:nvCxnSpPr>
          <p:cNvPr id="26" name="Connecteur droit avec flèche 37">
            <a:extLst>
              <a:ext uri="{FF2B5EF4-FFF2-40B4-BE49-F238E27FC236}">
                <a16:creationId xmlns:a16="http://schemas.microsoft.com/office/drawing/2014/main" id="{DC20F6E2-D5E2-1C44-B24C-41DCBFDCB2EC}"/>
              </a:ext>
            </a:extLst>
          </p:cNvPr>
          <p:cNvCxnSpPr/>
          <p:nvPr/>
        </p:nvCxnSpPr>
        <p:spPr>
          <a:xfrm>
            <a:off x="6862313" y="4822228"/>
            <a:ext cx="216024" cy="191871"/>
          </a:xfrm>
          <a:prstGeom prst="straightConnector1">
            <a:avLst/>
          </a:prstGeom>
          <a:ln w="19050">
            <a:solidFill>
              <a:srgbClr val="BA2C22"/>
            </a:solidFill>
            <a:tailEnd type="triangle"/>
          </a:ln>
        </p:spPr>
        <p:style>
          <a:lnRef idx="1">
            <a:schemeClr val="accent4"/>
          </a:lnRef>
          <a:fillRef idx="0">
            <a:schemeClr val="accent4"/>
          </a:fillRef>
          <a:effectRef idx="0">
            <a:schemeClr val="accent4"/>
          </a:effectRef>
          <a:fontRef idx="minor">
            <a:schemeClr val="tx1"/>
          </a:fontRef>
        </p:style>
      </p:cxnSp>
      <p:cxnSp>
        <p:nvCxnSpPr>
          <p:cNvPr id="27" name="Connecteur droit avec flèche 37">
            <a:extLst>
              <a:ext uri="{FF2B5EF4-FFF2-40B4-BE49-F238E27FC236}">
                <a16:creationId xmlns:a16="http://schemas.microsoft.com/office/drawing/2014/main" id="{E4FB149A-C895-034A-A5E7-97057D3D22B4}"/>
              </a:ext>
            </a:extLst>
          </p:cNvPr>
          <p:cNvCxnSpPr>
            <a:cxnSpLocks/>
          </p:cNvCxnSpPr>
          <p:nvPr/>
        </p:nvCxnSpPr>
        <p:spPr>
          <a:xfrm>
            <a:off x="6892388" y="2511447"/>
            <a:ext cx="216024" cy="197473"/>
          </a:xfrm>
          <a:prstGeom prst="straightConnector1">
            <a:avLst/>
          </a:prstGeom>
          <a:ln w="19050">
            <a:solidFill>
              <a:srgbClr val="E0974A"/>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2882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337CD24D-3458-0C48-9EB4-EBB859E49228}"/>
              </a:ext>
            </a:extLst>
          </p:cNvPr>
          <p:cNvSpPr txBox="1">
            <a:spLocks/>
          </p:cNvSpPr>
          <p:nvPr/>
        </p:nvSpPr>
        <p:spPr>
          <a:xfrm>
            <a:off x="2915816" y="22566"/>
            <a:ext cx="7158829"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a:ln>
                  <a:noFill/>
                </a:ln>
                <a:solidFill>
                  <a:srgbClr val="1D2D59"/>
                </a:solidFill>
                <a:effectLst/>
                <a:uLnTx/>
                <a:uFillTx/>
                <a:ea typeface="Garamond" charset="0"/>
                <a:cs typeface="Garamond" charset="0"/>
              </a:rPr>
              <a:t>Maîtriser l’empreinte carbone</a:t>
            </a:r>
            <a:r>
              <a:rPr kumimoji="0" lang="fr-FR" sz="2600" b="1" i="0" u="none" strike="noStrike" kern="1200" cap="none" spc="0" normalizeH="0" noProof="0" dirty="0">
                <a:ln>
                  <a:noFill/>
                </a:ln>
                <a:solidFill>
                  <a:srgbClr val="1D2D59"/>
                </a:solidFill>
                <a:effectLst/>
                <a:uLnTx/>
                <a:uFillTx/>
                <a:ea typeface="Garamond" charset="0"/>
                <a:cs typeface="Garamond" charset="0"/>
              </a:rPr>
              <a:t> de la France</a:t>
            </a:r>
            <a:endParaRPr kumimoji="0" lang="fr-FR" sz="2600" b="1" i="0" u="none" strike="noStrike" kern="1200" cap="none" spc="0" normalizeH="0" baseline="0" noProof="0" dirty="0">
              <a:ln>
                <a:noFill/>
              </a:ln>
              <a:solidFill>
                <a:srgbClr val="1D2D59"/>
              </a:solidFill>
              <a:effectLst/>
              <a:uLnTx/>
              <a:uFillTx/>
              <a:ea typeface="Garamond" charset="0"/>
              <a:cs typeface="Garamond" charset="0"/>
            </a:endParaRPr>
          </a:p>
        </p:txBody>
      </p:sp>
      <p:pic>
        <p:nvPicPr>
          <p:cNvPr id="12" name="Image 30">
            <a:extLst>
              <a:ext uri="{FF2B5EF4-FFF2-40B4-BE49-F238E27FC236}">
                <a16:creationId xmlns:a16="http://schemas.microsoft.com/office/drawing/2014/main" id="{E14CD166-9CEE-1A49-A7F5-ED760434D2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42" r="4965"/>
          <a:stretch/>
        </p:blipFill>
        <p:spPr>
          <a:xfrm>
            <a:off x="187107" y="34000"/>
            <a:ext cx="2728709" cy="1170727"/>
          </a:xfrm>
          <a:prstGeom prst="rect">
            <a:avLst/>
          </a:prstGeom>
        </p:spPr>
      </p:pic>
      <p:pic>
        <p:nvPicPr>
          <p:cNvPr id="2" name="Image 1"/>
          <p:cNvPicPr>
            <a:picLocks noChangeAspect="1"/>
          </p:cNvPicPr>
          <p:nvPr/>
        </p:nvPicPr>
        <p:blipFill rotWithShape="1">
          <a:blip r:embed="rId4"/>
          <a:srcRect l="19052" t="53937" r="14578" b="8959"/>
          <a:stretch/>
        </p:blipFill>
        <p:spPr>
          <a:xfrm>
            <a:off x="0" y="124368"/>
            <a:ext cx="2915816" cy="916453"/>
          </a:xfrm>
          <a:prstGeom prst="rect">
            <a:avLst/>
          </a:prstGeom>
        </p:spPr>
      </p:pic>
      <p:sp>
        <p:nvSpPr>
          <p:cNvPr id="4" name="Rectangle 3"/>
          <p:cNvSpPr/>
          <p:nvPr/>
        </p:nvSpPr>
        <p:spPr>
          <a:xfrm>
            <a:off x="187107" y="3573016"/>
            <a:ext cx="4571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555776" y="6417341"/>
            <a:ext cx="6444208" cy="200055"/>
          </a:xfrm>
          <a:prstGeom prst="rect">
            <a:avLst/>
          </a:prstGeom>
        </p:spPr>
        <p:txBody>
          <a:bodyPr wrap="square">
            <a:spAutoFit/>
          </a:bodyPr>
          <a:lstStyle/>
          <a:p>
            <a:r>
              <a:rPr lang="fr-FR" sz="700" dirty="0">
                <a:solidFill>
                  <a:schemeClr val="accent1"/>
                </a:solidFill>
              </a:rPr>
              <a:t>Source : Traitements HCC 2020 d’après </a:t>
            </a:r>
            <a:r>
              <a:rPr lang="fr-FR" sz="700" dirty="0" err="1">
                <a:solidFill>
                  <a:schemeClr val="accent1"/>
                </a:solidFill>
              </a:rPr>
              <a:t>Malliet</a:t>
            </a:r>
            <a:r>
              <a:rPr lang="fr-FR" sz="700" dirty="0">
                <a:solidFill>
                  <a:schemeClr val="accent1"/>
                </a:solidFill>
              </a:rPr>
              <a:t> (2020) </a:t>
            </a:r>
          </a:p>
        </p:txBody>
      </p:sp>
      <p:sp>
        <p:nvSpPr>
          <p:cNvPr id="14" name="Rectangle 13"/>
          <p:cNvSpPr/>
          <p:nvPr/>
        </p:nvSpPr>
        <p:spPr>
          <a:xfrm>
            <a:off x="92312" y="1602750"/>
            <a:ext cx="8956893" cy="369332"/>
          </a:xfrm>
          <a:prstGeom prst="rect">
            <a:avLst/>
          </a:prstGeom>
        </p:spPr>
        <p:txBody>
          <a:bodyPr wrap="square">
            <a:spAutoFit/>
          </a:bodyPr>
          <a:lstStyle/>
          <a:p>
            <a:r>
              <a:rPr lang="fr-FR" b="1" dirty="0">
                <a:solidFill>
                  <a:schemeClr val="accent1"/>
                </a:solidFill>
              </a:rPr>
              <a:t>Près de la moitié des émissions de l’empreinte carbone sont émises hors France</a:t>
            </a:r>
          </a:p>
        </p:txBody>
      </p:sp>
      <p:pic>
        <p:nvPicPr>
          <p:cNvPr id="45" name="Image 44"/>
          <p:cNvPicPr>
            <a:picLocks noChangeAspect="1"/>
          </p:cNvPicPr>
          <p:nvPr/>
        </p:nvPicPr>
        <p:blipFill rotWithShape="1">
          <a:blip r:embed="rId5" cstate="print">
            <a:extLst>
              <a:ext uri="{28A0092B-C50C-407E-A947-70E740481C1C}">
                <a14:useLocalDpi xmlns:a14="http://schemas.microsoft.com/office/drawing/2010/main" val="0"/>
              </a:ext>
            </a:extLst>
          </a:blip>
          <a:srcRect l="12055" t="19729" r="16134" b="79558"/>
          <a:stretch/>
        </p:blipFill>
        <p:spPr>
          <a:xfrm>
            <a:off x="142749" y="2035501"/>
            <a:ext cx="6846283" cy="45719"/>
          </a:xfrm>
          <a:prstGeom prst="rect">
            <a:avLst/>
          </a:prstGeom>
        </p:spPr>
      </p:pic>
      <p:sp>
        <p:nvSpPr>
          <p:cNvPr id="19" name="Rectangle 18"/>
          <p:cNvSpPr/>
          <p:nvPr/>
        </p:nvSpPr>
        <p:spPr>
          <a:xfrm>
            <a:off x="631914" y="3236697"/>
            <a:ext cx="1550230" cy="523220"/>
          </a:xfrm>
          <a:prstGeom prst="rect">
            <a:avLst/>
          </a:prstGeom>
        </p:spPr>
        <p:txBody>
          <a:bodyPr wrap="square">
            <a:spAutoFit/>
          </a:bodyPr>
          <a:lstStyle/>
          <a:p>
            <a:pPr algn="ctr"/>
            <a:r>
              <a:rPr lang="fr-FR" sz="1400" b="1" dirty="0">
                <a:solidFill>
                  <a:srgbClr val="AF3B30"/>
                </a:solidFill>
              </a:rPr>
              <a:t>Émissions directes des ménages</a:t>
            </a:r>
          </a:p>
        </p:txBody>
      </p:sp>
      <p:sp>
        <p:nvSpPr>
          <p:cNvPr id="20" name="Rectangle 19"/>
          <p:cNvSpPr/>
          <p:nvPr/>
        </p:nvSpPr>
        <p:spPr>
          <a:xfrm>
            <a:off x="2729121" y="3381997"/>
            <a:ext cx="676917" cy="307777"/>
          </a:xfrm>
          <a:prstGeom prst="rect">
            <a:avLst/>
          </a:prstGeom>
        </p:spPr>
        <p:txBody>
          <a:bodyPr wrap="none">
            <a:spAutoFit/>
          </a:bodyPr>
          <a:lstStyle/>
          <a:p>
            <a:r>
              <a:rPr lang="fr-FR" sz="1400" b="1" dirty="0">
                <a:solidFill>
                  <a:srgbClr val="4F7B58"/>
                </a:solidFill>
              </a:rPr>
              <a:t>France</a:t>
            </a:r>
          </a:p>
        </p:txBody>
      </p:sp>
      <p:sp>
        <p:nvSpPr>
          <p:cNvPr id="21" name="Rectangle 20"/>
          <p:cNvSpPr/>
          <p:nvPr/>
        </p:nvSpPr>
        <p:spPr>
          <a:xfrm>
            <a:off x="4499992" y="3381996"/>
            <a:ext cx="385042" cy="307777"/>
          </a:xfrm>
          <a:prstGeom prst="rect">
            <a:avLst/>
          </a:prstGeom>
        </p:spPr>
        <p:txBody>
          <a:bodyPr wrap="none">
            <a:spAutoFit/>
          </a:bodyPr>
          <a:lstStyle/>
          <a:p>
            <a:r>
              <a:rPr lang="fr-FR" sz="1400" b="1" dirty="0">
                <a:solidFill>
                  <a:srgbClr val="213059"/>
                </a:solidFill>
              </a:rPr>
              <a:t>UE</a:t>
            </a:r>
          </a:p>
        </p:txBody>
      </p:sp>
      <p:sp>
        <p:nvSpPr>
          <p:cNvPr id="22" name="Rectangle 21"/>
          <p:cNvSpPr/>
          <p:nvPr/>
        </p:nvSpPr>
        <p:spPr>
          <a:xfrm>
            <a:off x="5805083" y="3373098"/>
            <a:ext cx="774571" cy="307777"/>
          </a:xfrm>
          <a:prstGeom prst="rect">
            <a:avLst/>
          </a:prstGeom>
        </p:spPr>
        <p:txBody>
          <a:bodyPr wrap="none">
            <a:spAutoFit/>
          </a:bodyPr>
          <a:lstStyle/>
          <a:p>
            <a:r>
              <a:rPr lang="fr-FR" sz="1400" b="1" dirty="0">
                <a:solidFill>
                  <a:srgbClr val="E0974A"/>
                </a:solidFill>
              </a:rPr>
              <a:t>Hors UE</a:t>
            </a:r>
          </a:p>
        </p:txBody>
      </p:sp>
      <p:pic>
        <p:nvPicPr>
          <p:cNvPr id="27" name="Image 26"/>
          <p:cNvPicPr>
            <a:picLocks noChangeAspect="1"/>
          </p:cNvPicPr>
          <p:nvPr/>
        </p:nvPicPr>
        <p:blipFill rotWithShape="1">
          <a:blip r:embed="rId6" cstate="print">
            <a:extLst>
              <a:ext uri="{28A0092B-C50C-407E-A947-70E740481C1C}">
                <a14:useLocalDpi xmlns:a14="http://schemas.microsoft.com/office/drawing/2010/main" val="0"/>
              </a:ext>
            </a:extLst>
          </a:blip>
          <a:srcRect l="26492" t="55757" r="8896" b="35745"/>
          <a:stretch/>
        </p:blipFill>
        <p:spPr>
          <a:xfrm>
            <a:off x="738368" y="5085183"/>
            <a:ext cx="6933531" cy="518923"/>
          </a:xfrm>
          <a:prstGeom prst="rect">
            <a:avLst/>
          </a:prstGeom>
        </p:spPr>
      </p:pic>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000" y="3780000"/>
            <a:ext cx="6624504" cy="1296294"/>
          </a:xfrm>
          <a:prstGeom prst="rect">
            <a:avLst/>
          </a:prstGeom>
        </p:spPr>
      </p:pic>
      <p:sp>
        <p:nvSpPr>
          <p:cNvPr id="11" name="Rectangle 10"/>
          <p:cNvSpPr/>
          <p:nvPr/>
        </p:nvSpPr>
        <p:spPr>
          <a:xfrm>
            <a:off x="4968232" y="3844233"/>
            <a:ext cx="2448272" cy="1500411"/>
          </a:xfrm>
          <a:prstGeom prst="rect">
            <a:avLst/>
          </a:prstGeom>
        </p:spPr>
        <p:txBody>
          <a:bodyPr wrap="square">
            <a:spAutoFit/>
          </a:bodyPr>
          <a:lstStyle/>
          <a:p>
            <a:r>
              <a:rPr lang="fr-FR" sz="1000" b="1" dirty="0">
                <a:solidFill>
                  <a:schemeClr val="bg1"/>
                </a:solidFill>
              </a:rPr>
              <a:t>Principaux secteurs contributeurs : </a:t>
            </a:r>
            <a:br>
              <a:rPr lang="fr-FR" sz="1000" b="1" dirty="0">
                <a:solidFill>
                  <a:schemeClr val="bg1"/>
                </a:solidFill>
              </a:rPr>
            </a:br>
            <a:r>
              <a:rPr lang="fr-FR" sz="1000" dirty="0">
                <a:solidFill>
                  <a:schemeClr val="bg1"/>
                </a:solidFill>
              </a:rPr>
              <a:t>Equipements électroniques et électrique, travaux de construction (par exemple la construction des usines produisant les biens effectivement importés), cokéfaction, raffinage, produit </a:t>
            </a:r>
            <a:br>
              <a:rPr lang="fr-FR" sz="1000" dirty="0">
                <a:solidFill>
                  <a:schemeClr val="bg1"/>
                </a:solidFill>
              </a:rPr>
            </a:br>
            <a:r>
              <a:rPr lang="fr-FR" sz="1000" dirty="0">
                <a:solidFill>
                  <a:schemeClr val="bg1"/>
                </a:solidFill>
              </a:rPr>
              <a:t>des industries agro-alimentaire</a:t>
            </a:r>
          </a:p>
          <a:p>
            <a:endParaRPr lang="fr-FR" dirty="0">
              <a:solidFill>
                <a:schemeClr val="bg1"/>
              </a:solidFill>
            </a:endParaRPr>
          </a:p>
        </p:txBody>
      </p:sp>
      <p:sp>
        <p:nvSpPr>
          <p:cNvPr id="17" name="Rectangle 16">
            <a:extLst>
              <a:ext uri="{FF2B5EF4-FFF2-40B4-BE49-F238E27FC236}">
                <a16:creationId xmlns:a16="http://schemas.microsoft.com/office/drawing/2014/main" id="{B0B4B8AC-7383-5E42-A732-DDCCEA7D1E1E}"/>
              </a:ext>
            </a:extLst>
          </p:cNvPr>
          <p:cNvSpPr/>
          <p:nvPr/>
        </p:nvSpPr>
        <p:spPr>
          <a:xfrm>
            <a:off x="3516073" y="2894455"/>
            <a:ext cx="2557495" cy="307777"/>
          </a:xfrm>
          <a:prstGeom prst="rect">
            <a:avLst/>
          </a:prstGeom>
        </p:spPr>
        <p:txBody>
          <a:bodyPr wrap="none">
            <a:spAutoFit/>
          </a:bodyPr>
          <a:lstStyle/>
          <a:p>
            <a:r>
              <a:rPr lang="fr-FR" sz="1400" b="1" dirty="0">
                <a:solidFill>
                  <a:srgbClr val="213059"/>
                </a:solidFill>
              </a:rPr>
              <a:t>Émissions des biens et services </a:t>
            </a:r>
          </a:p>
        </p:txBody>
      </p:sp>
      <p:cxnSp>
        <p:nvCxnSpPr>
          <p:cNvPr id="18" name="Straight Connector 17">
            <a:extLst>
              <a:ext uri="{FF2B5EF4-FFF2-40B4-BE49-F238E27FC236}">
                <a16:creationId xmlns:a16="http://schemas.microsoft.com/office/drawing/2014/main" id="{5B4644A1-E2E2-9A4D-8C61-7C89A9445160}"/>
              </a:ext>
            </a:extLst>
          </p:cNvPr>
          <p:cNvCxnSpPr>
            <a:cxnSpLocks/>
          </p:cNvCxnSpPr>
          <p:nvPr/>
        </p:nvCxnSpPr>
        <p:spPr>
          <a:xfrm>
            <a:off x="1943520" y="3202232"/>
            <a:ext cx="54367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A7A9139-1239-734E-A7DC-8257CF61EA75}"/>
              </a:ext>
            </a:extLst>
          </p:cNvPr>
          <p:cNvSpPr/>
          <p:nvPr/>
        </p:nvSpPr>
        <p:spPr>
          <a:xfrm>
            <a:off x="631914" y="5702946"/>
            <a:ext cx="8956893" cy="369332"/>
          </a:xfrm>
          <a:prstGeom prst="rect">
            <a:avLst/>
          </a:prstGeom>
        </p:spPr>
        <p:txBody>
          <a:bodyPr wrap="square">
            <a:spAutoFit/>
          </a:bodyPr>
          <a:lstStyle/>
          <a:p>
            <a:r>
              <a:rPr lang="fr-FR" b="1" dirty="0">
                <a:solidFill>
                  <a:schemeClr val="accent1"/>
                </a:solidFill>
              </a:rPr>
              <a:t>Émissions composant l’empreinte carbone de la France, 2011</a:t>
            </a:r>
          </a:p>
        </p:txBody>
      </p:sp>
    </p:spTree>
    <p:extLst>
      <p:ext uri="{BB962C8B-B14F-4D97-AF65-F5344CB8AC3E}">
        <p14:creationId xmlns:p14="http://schemas.microsoft.com/office/powerpoint/2010/main" val="426212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337CD24D-3458-0C48-9EB4-EBB859E49228}"/>
              </a:ext>
            </a:extLst>
          </p:cNvPr>
          <p:cNvSpPr txBox="1">
            <a:spLocks/>
          </p:cNvSpPr>
          <p:nvPr/>
        </p:nvSpPr>
        <p:spPr>
          <a:xfrm>
            <a:off x="2915816" y="22566"/>
            <a:ext cx="7158829"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a:ln>
                  <a:noFill/>
                </a:ln>
                <a:solidFill>
                  <a:srgbClr val="1D2D59"/>
                </a:solidFill>
                <a:effectLst/>
                <a:uLnTx/>
                <a:uFillTx/>
                <a:ea typeface="Garamond" charset="0"/>
                <a:cs typeface="Garamond" charset="0"/>
              </a:rPr>
              <a:t>Maîtriser l’empreinte carbone</a:t>
            </a:r>
            <a:r>
              <a:rPr kumimoji="0" lang="fr-FR" sz="2600" b="1" i="0" u="none" strike="noStrike" kern="1200" cap="none" spc="0" normalizeH="0" noProof="0" dirty="0">
                <a:ln>
                  <a:noFill/>
                </a:ln>
                <a:solidFill>
                  <a:srgbClr val="1D2D59"/>
                </a:solidFill>
                <a:effectLst/>
                <a:uLnTx/>
                <a:uFillTx/>
                <a:ea typeface="Garamond" charset="0"/>
                <a:cs typeface="Garamond" charset="0"/>
              </a:rPr>
              <a:t> de la France</a:t>
            </a:r>
            <a:endParaRPr kumimoji="0" lang="fr-FR" sz="2600" b="1" i="0" u="none" strike="noStrike" kern="1200" cap="none" spc="0" normalizeH="0" baseline="0" noProof="0" dirty="0">
              <a:ln>
                <a:noFill/>
              </a:ln>
              <a:solidFill>
                <a:srgbClr val="1D2D59"/>
              </a:solidFill>
              <a:effectLst/>
              <a:uLnTx/>
              <a:uFillTx/>
              <a:ea typeface="Garamond" charset="0"/>
              <a:cs typeface="Garamond" charset="0"/>
            </a:endParaRPr>
          </a:p>
        </p:txBody>
      </p:sp>
      <p:pic>
        <p:nvPicPr>
          <p:cNvPr id="12" name="Image 30">
            <a:extLst>
              <a:ext uri="{FF2B5EF4-FFF2-40B4-BE49-F238E27FC236}">
                <a16:creationId xmlns:a16="http://schemas.microsoft.com/office/drawing/2014/main" id="{E14CD166-9CEE-1A49-A7F5-ED760434D2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42" r="4965"/>
          <a:stretch/>
        </p:blipFill>
        <p:spPr>
          <a:xfrm>
            <a:off x="187107" y="34000"/>
            <a:ext cx="2728709" cy="1170727"/>
          </a:xfrm>
          <a:prstGeom prst="rect">
            <a:avLst/>
          </a:prstGeom>
        </p:spPr>
      </p:pic>
      <p:pic>
        <p:nvPicPr>
          <p:cNvPr id="2" name="Image 1"/>
          <p:cNvPicPr>
            <a:picLocks noChangeAspect="1"/>
          </p:cNvPicPr>
          <p:nvPr/>
        </p:nvPicPr>
        <p:blipFill rotWithShape="1">
          <a:blip r:embed="rId4"/>
          <a:srcRect l="19052" t="53937" r="14578" b="8959"/>
          <a:stretch/>
        </p:blipFill>
        <p:spPr>
          <a:xfrm>
            <a:off x="0" y="124368"/>
            <a:ext cx="2915816" cy="916453"/>
          </a:xfrm>
          <a:prstGeom prst="rect">
            <a:avLst/>
          </a:prstGeom>
        </p:spPr>
      </p:pic>
      <p:sp>
        <p:nvSpPr>
          <p:cNvPr id="10" name="Rectangle 9"/>
          <p:cNvSpPr/>
          <p:nvPr/>
        </p:nvSpPr>
        <p:spPr>
          <a:xfrm>
            <a:off x="92312" y="1602750"/>
            <a:ext cx="8956893" cy="369332"/>
          </a:xfrm>
          <a:prstGeom prst="rect">
            <a:avLst/>
          </a:prstGeom>
        </p:spPr>
        <p:txBody>
          <a:bodyPr wrap="square">
            <a:spAutoFit/>
          </a:bodyPr>
          <a:lstStyle/>
          <a:p>
            <a:r>
              <a:rPr lang="fr-FR" b="1" dirty="0">
                <a:solidFill>
                  <a:schemeClr val="accent1"/>
                </a:solidFill>
              </a:rPr>
              <a:t>Plus des ¾ des émissions de l’empreinte carbone sont liées aux décisions d’acteurs français </a:t>
            </a:r>
          </a:p>
        </p:txBody>
      </p:sp>
      <p:pic>
        <p:nvPicPr>
          <p:cNvPr id="11" name="Image 10"/>
          <p:cNvPicPr>
            <a:picLocks noChangeAspect="1"/>
          </p:cNvPicPr>
          <p:nvPr/>
        </p:nvPicPr>
        <p:blipFill rotWithShape="1">
          <a:blip r:embed="rId5" cstate="print">
            <a:extLst>
              <a:ext uri="{28A0092B-C50C-407E-A947-70E740481C1C}">
                <a14:useLocalDpi xmlns:a14="http://schemas.microsoft.com/office/drawing/2010/main" val="0"/>
              </a:ext>
            </a:extLst>
          </a:blip>
          <a:srcRect l="12055" t="19729" r="16134" b="79558"/>
          <a:stretch/>
        </p:blipFill>
        <p:spPr>
          <a:xfrm>
            <a:off x="142749" y="2035501"/>
            <a:ext cx="6846283" cy="45719"/>
          </a:xfrm>
          <a:prstGeom prst="rect">
            <a:avLst/>
          </a:prstGeom>
        </p:spPr>
      </p:pic>
      <p:pic>
        <p:nvPicPr>
          <p:cNvPr id="9" name="Image 8"/>
          <p:cNvPicPr preferRelativeResize="0">
            <a:picLocks/>
          </p:cNvPicPr>
          <p:nvPr/>
        </p:nvPicPr>
        <p:blipFill rotWithShape="1">
          <a:blip r:embed="rId6" cstate="print">
            <a:extLst>
              <a:ext uri="{28A0092B-C50C-407E-A947-70E740481C1C}">
                <a14:useLocalDpi xmlns:a14="http://schemas.microsoft.com/office/drawing/2010/main" val="0"/>
              </a:ext>
            </a:extLst>
          </a:blip>
          <a:srcRect l="19015" t="34799" r="19157" b="42420"/>
          <a:stretch/>
        </p:blipFill>
        <p:spPr>
          <a:xfrm>
            <a:off x="792000" y="3780000"/>
            <a:ext cx="6641943" cy="1368152"/>
          </a:xfrm>
          <a:prstGeom prst="rect">
            <a:avLst/>
          </a:prstGeom>
        </p:spPr>
      </p:pic>
      <p:pic>
        <p:nvPicPr>
          <p:cNvPr id="13" name="Image 12"/>
          <p:cNvPicPr>
            <a:picLocks noChangeAspect="1"/>
          </p:cNvPicPr>
          <p:nvPr/>
        </p:nvPicPr>
        <p:blipFill rotWithShape="1">
          <a:blip r:embed="rId7" cstate="print">
            <a:extLst>
              <a:ext uri="{28A0092B-C50C-407E-A947-70E740481C1C}">
                <a14:useLocalDpi xmlns:a14="http://schemas.microsoft.com/office/drawing/2010/main" val="0"/>
              </a:ext>
            </a:extLst>
          </a:blip>
          <a:srcRect l="26492" t="55757" r="8896" b="35745"/>
          <a:stretch/>
        </p:blipFill>
        <p:spPr>
          <a:xfrm>
            <a:off x="738368" y="5085183"/>
            <a:ext cx="6933531" cy="518923"/>
          </a:xfrm>
          <a:prstGeom prst="rect">
            <a:avLst/>
          </a:prstGeom>
        </p:spPr>
      </p:pic>
      <p:sp>
        <p:nvSpPr>
          <p:cNvPr id="15" name="Rectangle 14"/>
          <p:cNvSpPr/>
          <p:nvPr/>
        </p:nvSpPr>
        <p:spPr>
          <a:xfrm>
            <a:off x="3618062" y="3402427"/>
            <a:ext cx="676917" cy="307777"/>
          </a:xfrm>
          <a:prstGeom prst="rect">
            <a:avLst/>
          </a:prstGeom>
        </p:spPr>
        <p:txBody>
          <a:bodyPr wrap="none">
            <a:spAutoFit/>
          </a:bodyPr>
          <a:lstStyle/>
          <a:p>
            <a:r>
              <a:rPr lang="fr-FR" sz="1400" b="1" dirty="0">
                <a:solidFill>
                  <a:srgbClr val="4F7B58"/>
                </a:solidFill>
              </a:rPr>
              <a:t>France</a:t>
            </a:r>
          </a:p>
        </p:txBody>
      </p:sp>
      <p:sp>
        <p:nvSpPr>
          <p:cNvPr id="16" name="Rectangle 15"/>
          <p:cNvSpPr/>
          <p:nvPr/>
        </p:nvSpPr>
        <p:spPr>
          <a:xfrm>
            <a:off x="5983589" y="3418708"/>
            <a:ext cx="385042" cy="307777"/>
          </a:xfrm>
          <a:prstGeom prst="rect">
            <a:avLst/>
          </a:prstGeom>
        </p:spPr>
        <p:txBody>
          <a:bodyPr wrap="none">
            <a:spAutoFit/>
          </a:bodyPr>
          <a:lstStyle/>
          <a:p>
            <a:r>
              <a:rPr lang="fr-FR" sz="1400" b="1" dirty="0">
                <a:solidFill>
                  <a:srgbClr val="213059"/>
                </a:solidFill>
              </a:rPr>
              <a:t>UE</a:t>
            </a:r>
          </a:p>
        </p:txBody>
      </p:sp>
      <p:sp>
        <p:nvSpPr>
          <p:cNvPr id="17" name="Rectangle 16"/>
          <p:cNvSpPr/>
          <p:nvPr/>
        </p:nvSpPr>
        <p:spPr>
          <a:xfrm>
            <a:off x="6495230" y="3411331"/>
            <a:ext cx="774571" cy="307777"/>
          </a:xfrm>
          <a:prstGeom prst="rect">
            <a:avLst/>
          </a:prstGeom>
        </p:spPr>
        <p:txBody>
          <a:bodyPr wrap="none">
            <a:spAutoFit/>
          </a:bodyPr>
          <a:lstStyle/>
          <a:p>
            <a:r>
              <a:rPr lang="fr-FR" sz="1400" b="1" dirty="0">
                <a:solidFill>
                  <a:srgbClr val="E0974A"/>
                </a:solidFill>
              </a:rPr>
              <a:t>Hors UE</a:t>
            </a:r>
          </a:p>
        </p:txBody>
      </p:sp>
      <p:sp>
        <p:nvSpPr>
          <p:cNvPr id="18" name="Rectangle 17"/>
          <p:cNvSpPr/>
          <p:nvPr/>
        </p:nvSpPr>
        <p:spPr>
          <a:xfrm>
            <a:off x="2555776" y="6417341"/>
            <a:ext cx="6444208" cy="200055"/>
          </a:xfrm>
          <a:prstGeom prst="rect">
            <a:avLst/>
          </a:prstGeom>
        </p:spPr>
        <p:txBody>
          <a:bodyPr wrap="square">
            <a:spAutoFit/>
          </a:bodyPr>
          <a:lstStyle/>
          <a:p>
            <a:r>
              <a:rPr lang="fr-FR" sz="700" dirty="0">
                <a:solidFill>
                  <a:schemeClr val="accent1"/>
                </a:solidFill>
              </a:rPr>
              <a:t>Source : Traitements HCC 2020 d’après </a:t>
            </a:r>
            <a:r>
              <a:rPr lang="fr-FR" sz="700" dirty="0" err="1">
                <a:solidFill>
                  <a:schemeClr val="accent1"/>
                </a:solidFill>
              </a:rPr>
              <a:t>Malliet</a:t>
            </a:r>
            <a:r>
              <a:rPr lang="fr-FR" sz="700" dirty="0">
                <a:solidFill>
                  <a:schemeClr val="accent1"/>
                </a:solidFill>
              </a:rPr>
              <a:t> (2020)</a:t>
            </a:r>
          </a:p>
        </p:txBody>
      </p:sp>
      <p:sp>
        <p:nvSpPr>
          <p:cNvPr id="19" name="Rectangle 18"/>
          <p:cNvSpPr/>
          <p:nvPr/>
        </p:nvSpPr>
        <p:spPr>
          <a:xfrm>
            <a:off x="6368632" y="3717032"/>
            <a:ext cx="1118944" cy="1408078"/>
          </a:xfrm>
          <a:prstGeom prst="rect">
            <a:avLst/>
          </a:prstGeom>
        </p:spPr>
        <p:txBody>
          <a:bodyPr wrap="square">
            <a:spAutoFit/>
          </a:bodyPr>
          <a:lstStyle/>
          <a:p>
            <a:r>
              <a:rPr lang="fr-FR" sz="950" b="1" dirty="0">
                <a:solidFill>
                  <a:schemeClr val="bg1"/>
                </a:solidFill>
              </a:rPr>
              <a:t>Principaux biens importés: </a:t>
            </a:r>
            <a:r>
              <a:rPr lang="fr-FR" sz="950" dirty="0">
                <a:solidFill>
                  <a:schemeClr val="bg1"/>
                </a:solidFill>
              </a:rPr>
              <a:t>Métallurgie, travail des métaux, services collectifs, sociaux et personnels, cokéfaction, raffinage</a:t>
            </a:r>
          </a:p>
        </p:txBody>
      </p:sp>
      <p:sp>
        <p:nvSpPr>
          <p:cNvPr id="20" name="Rectangle 19">
            <a:extLst>
              <a:ext uri="{FF2B5EF4-FFF2-40B4-BE49-F238E27FC236}">
                <a16:creationId xmlns:a16="http://schemas.microsoft.com/office/drawing/2014/main" id="{41E20354-AFD1-A341-AA11-D525DD8DA65F}"/>
              </a:ext>
            </a:extLst>
          </p:cNvPr>
          <p:cNvSpPr/>
          <p:nvPr/>
        </p:nvSpPr>
        <p:spPr>
          <a:xfrm>
            <a:off x="631914" y="3236697"/>
            <a:ext cx="1550230" cy="523220"/>
          </a:xfrm>
          <a:prstGeom prst="rect">
            <a:avLst/>
          </a:prstGeom>
        </p:spPr>
        <p:txBody>
          <a:bodyPr wrap="square">
            <a:spAutoFit/>
          </a:bodyPr>
          <a:lstStyle/>
          <a:p>
            <a:pPr algn="ctr"/>
            <a:r>
              <a:rPr lang="fr-FR" sz="1400" b="1" dirty="0">
                <a:solidFill>
                  <a:srgbClr val="AF3B30"/>
                </a:solidFill>
              </a:rPr>
              <a:t>Émissions directes des ménages</a:t>
            </a:r>
          </a:p>
        </p:txBody>
      </p:sp>
      <p:sp>
        <p:nvSpPr>
          <p:cNvPr id="21" name="Rectangle 20">
            <a:extLst>
              <a:ext uri="{FF2B5EF4-FFF2-40B4-BE49-F238E27FC236}">
                <a16:creationId xmlns:a16="http://schemas.microsoft.com/office/drawing/2014/main" id="{0EF618A0-5242-4543-9420-8DDB62FD39CB}"/>
              </a:ext>
            </a:extLst>
          </p:cNvPr>
          <p:cNvSpPr/>
          <p:nvPr/>
        </p:nvSpPr>
        <p:spPr>
          <a:xfrm>
            <a:off x="3516073" y="2894455"/>
            <a:ext cx="2557495" cy="307777"/>
          </a:xfrm>
          <a:prstGeom prst="rect">
            <a:avLst/>
          </a:prstGeom>
        </p:spPr>
        <p:txBody>
          <a:bodyPr wrap="none">
            <a:spAutoFit/>
          </a:bodyPr>
          <a:lstStyle/>
          <a:p>
            <a:r>
              <a:rPr lang="fr-FR" sz="1400" b="1" dirty="0">
                <a:solidFill>
                  <a:srgbClr val="213059"/>
                </a:solidFill>
              </a:rPr>
              <a:t>Émissions des biens et services </a:t>
            </a:r>
          </a:p>
        </p:txBody>
      </p:sp>
      <p:cxnSp>
        <p:nvCxnSpPr>
          <p:cNvPr id="22" name="Straight Connector 21">
            <a:extLst>
              <a:ext uri="{FF2B5EF4-FFF2-40B4-BE49-F238E27FC236}">
                <a16:creationId xmlns:a16="http://schemas.microsoft.com/office/drawing/2014/main" id="{FDC28793-69E7-194C-8236-1DE58BC7067D}"/>
              </a:ext>
            </a:extLst>
          </p:cNvPr>
          <p:cNvCxnSpPr>
            <a:cxnSpLocks/>
          </p:cNvCxnSpPr>
          <p:nvPr/>
        </p:nvCxnSpPr>
        <p:spPr>
          <a:xfrm>
            <a:off x="1943520" y="3202232"/>
            <a:ext cx="54367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A40BDF1-8317-A147-94E8-394FA6D4EAF7}"/>
              </a:ext>
            </a:extLst>
          </p:cNvPr>
          <p:cNvSpPr/>
          <p:nvPr/>
        </p:nvSpPr>
        <p:spPr>
          <a:xfrm>
            <a:off x="631914" y="5702946"/>
            <a:ext cx="8956893" cy="369332"/>
          </a:xfrm>
          <a:prstGeom prst="rect">
            <a:avLst/>
          </a:prstGeom>
        </p:spPr>
        <p:txBody>
          <a:bodyPr wrap="square">
            <a:spAutoFit/>
          </a:bodyPr>
          <a:lstStyle/>
          <a:p>
            <a:r>
              <a:rPr lang="fr-FR" b="1" dirty="0">
                <a:solidFill>
                  <a:schemeClr val="accent1"/>
                </a:solidFill>
              </a:rPr>
              <a:t>Émissions « Produits France » selon le dernier lieu de dernière transformation, 2011</a:t>
            </a:r>
          </a:p>
        </p:txBody>
      </p:sp>
    </p:spTree>
    <p:extLst>
      <p:ext uri="{BB962C8B-B14F-4D97-AF65-F5344CB8AC3E}">
        <p14:creationId xmlns:p14="http://schemas.microsoft.com/office/powerpoint/2010/main" val="380709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0">
            <a:extLst>
              <a:ext uri="{FF2B5EF4-FFF2-40B4-BE49-F238E27FC236}">
                <a16:creationId xmlns:a16="http://schemas.microsoft.com/office/drawing/2014/main" id="{F3D3CA78-9812-5741-92FF-D7BEE11C54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42" r="4965"/>
          <a:stretch/>
        </p:blipFill>
        <p:spPr>
          <a:xfrm>
            <a:off x="187107" y="49638"/>
            <a:ext cx="2728709" cy="1170727"/>
          </a:xfrm>
          <a:prstGeom prst="rect">
            <a:avLst/>
          </a:prstGeom>
        </p:spPr>
      </p:pic>
      <p:pic>
        <p:nvPicPr>
          <p:cNvPr id="8" name="Image 7"/>
          <p:cNvPicPr>
            <a:picLocks noChangeAspect="1"/>
          </p:cNvPicPr>
          <p:nvPr/>
        </p:nvPicPr>
        <p:blipFill rotWithShape="1">
          <a:blip r:embed="rId4"/>
          <a:srcRect l="19052" t="53937" r="14578" b="8959"/>
          <a:stretch/>
        </p:blipFill>
        <p:spPr>
          <a:xfrm>
            <a:off x="0" y="124368"/>
            <a:ext cx="2915816" cy="916453"/>
          </a:xfrm>
          <a:prstGeom prst="rect">
            <a:avLst/>
          </a:prstGeom>
        </p:spPr>
      </p:pic>
      <p:sp>
        <p:nvSpPr>
          <p:cNvPr id="13" name="Titre 1">
            <a:extLst>
              <a:ext uri="{FF2B5EF4-FFF2-40B4-BE49-F238E27FC236}">
                <a16:creationId xmlns:a16="http://schemas.microsoft.com/office/drawing/2014/main" id="{337CD24D-3458-0C48-9EB4-EBB859E49228}"/>
              </a:ext>
            </a:extLst>
          </p:cNvPr>
          <p:cNvSpPr txBox="1">
            <a:spLocks/>
          </p:cNvSpPr>
          <p:nvPr/>
        </p:nvSpPr>
        <p:spPr>
          <a:xfrm>
            <a:off x="2915816" y="22566"/>
            <a:ext cx="7158829"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a:ln>
                  <a:noFill/>
                </a:ln>
                <a:solidFill>
                  <a:srgbClr val="1D2D59"/>
                </a:solidFill>
                <a:effectLst/>
                <a:uLnTx/>
                <a:uFillTx/>
                <a:ea typeface="Garamond" charset="0"/>
                <a:cs typeface="Garamond" charset="0"/>
              </a:rPr>
              <a:t>Maîtriser l’empreinte carbone</a:t>
            </a:r>
            <a:r>
              <a:rPr kumimoji="0" lang="fr-FR" sz="2600" b="1" i="0" u="none" strike="noStrike" kern="1200" cap="none" spc="0" normalizeH="0" noProof="0" dirty="0">
                <a:ln>
                  <a:noFill/>
                </a:ln>
                <a:solidFill>
                  <a:srgbClr val="1D2D59"/>
                </a:solidFill>
                <a:effectLst/>
                <a:uLnTx/>
                <a:uFillTx/>
                <a:ea typeface="Garamond" charset="0"/>
                <a:cs typeface="Garamond" charset="0"/>
              </a:rPr>
              <a:t> de la France</a:t>
            </a:r>
            <a:endParaRPr kumimoji="0" lang="fr-FR" sz="2600" b="1" i="0" u="none" strike="noStrike" kern="1200" cap="none" spc="0" normalizeH="0" baseline="0" noProof="0" dirty="0">
              <a:ln>
                <a:noFill/>
              </a:ln>
              <a:solidFill>
                <a:srgbClr val="1D2D59"/>
              </a:solidFill>
              <a:effectLst/>
              <a:uLnTx/>
              <a:uFillTx/>
              <a:ea typeface="Garamond" charset="0"/>
              <a:cs typeface="Garamond" charset="0"/>
            </a:endParaRPr>
          </a:p>
        </p:txBody>
      </p:sp>
      <p:sp>
        <p:nvSpPr>
          <p:cNvPr id="14" name="Rectangle 13"/>
          <p:cNvSpPr/>
          <p:nvPr/>
        </p:nvSpPr>
        <p:spPr>
          <a:xfrm>
            <a:off x="92312" y="1602750"/>
            <a:ext cx="8956893" cy="369332"/>
          </a:xfrm>
          <a:prstGeom prst="rect">
            <a:avLst/>
          </a:prstGeom>
        </p:spPr>
        <p:txBody>
          <a:bodyPr wrap="square">
            <a:spAutoFit/>
          </a:bodyPr>
          <a:lstStyle/>
          <a:p>
            <a:r>
              <a:rPr lang="fr-FR" b="1" dirty="0">
                <a:solidFill>
                  <a:schemeClr val="accent1"/>
                </a:solidFill>
              </a:rPr>
              <a:t>Quatre leviers pour réduire les émissions importées </a:t>
            </a:r>
          </a:p>
        </p:txBody>
      </p:sp>
      <p:pic>
        <p:nvPicPr>
          <p:cNvPr id="15" name="Image 14"/>
          <p:cNvPicPr>
            <a:picLocks noChangeAspect="1"/>
          </p:cNvPicPr>
          <p:nvPr/>
        </p:nvPicPr>
        <p:blipFill rotWithShape="1">
          <a:blip r:embed="rId5" cstate="print">
            <a:extLst>
              <a:ext uri="{28A0092B-C50C-407E-A947-70E740481C1C}">
                <a14:useLocalDpi xmlns:a14="http://schemas.microsoft.com/office/drawing/2010/main" val="0"/>
              </a:ext>
            </a:extLst>
          </a:blip>
          <a:srcRect l="12055" t="19729" r="16134" b="79558"/>
          <a:stretch/>
        </p:blipFill>
        <p:spPr>
          <a:xfrm>
            <a:off x="142749" y="2035501"/>
            <a:ext cx="6846283" cy="45719"/>
          </a:xfrm>
          <a:prstGeom prst="rect">
            <a:avLst/>
          </a:prstGeom>
        </p:spPr>
      </p:pic>
      <p:sp>
        <p:nvSpPr>
          <p:cNvPr id="16" name="Ellipse 15"/>
          <p:cNvSpPr/>
          <p:nvPr/>
        </p:nvSpPr>
        <p:spPr>
          <a:xfrm>
            <a:off x="395536" y="3356992"/>
            <a:ext cx="504056" cy="50405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95536" y="2561666"/>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404791" y="4175292"/>
            <a:ext cx="504056" cy="504056"/>
          </a:xfrm>
          <a:prstGeom prst="ellipse">
            <a:avLst/>
          </a:prstGeom>
          <a:noFill/>
          <a:ln>
            <a:solidFill>
              <a:srgbClr val="4F7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429036" y="5004479"/>
            <a:ext cx="504056" cy="504056"/>
          </a:xfrm>
          <a:prstGeom prst="ellipse">
            <a:avLst/>
          </a:prstGeom>
          <a:noFill/>
          <a:ln>
            <a:solidFill>
              <a:srgbClr val="BA2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62807" y="2530496"/>
            <a:ext cx="458797" cy="523220"/>
          </a:xfrm>
          <a:prstGeom prst="rect">
            <a:avLst/>
          </a:prstGeom>
          <a:noFill/>
        </p:spPr>
        <p:txBody>
          <a:bodyPr wrap="square" rtlCol="0">
            <a:spAutoFit/>
          </a:bodyPr>
          <a:lstStyle/>
          <a:p>
            <a:r>
              <a:rPr lang="fr-FR" sz="2800" dirty="0">
                <a:solidFill>
                  <a:srgbClr val="213059"/>
                </a:solidFill>
              </a:rPr>
              <a:t>1</a:t>
            </a:r>
          </a:p>
        </p:txBody>
      </p:sp>
      <p:sp>
        <p:nvSpPr>
          <p:cNvPr id="20" name="ZoneTexte 19"/>
          <p:cNvSpPr txBox="1"/>
          <p:nvPr/>
        </p:nvSpPr>
        <p:spPr>
          <a:xfrm>
            <a:off x="450050" y="3347410"/>
            <a:ext cx="458797" cy="523220"/>
          </a:xfrm>
          <a:prstGeom prst="rect">
            <a:avLst/>
          </a:prstGeom>
          <a:noFill/>
        </p:spPr>
        <p:txBody>
          <a:bodyPr wrap="square" rtlCol="0">
            <a:spAutoFit/>
          </a:bodyPr>
          <a:lstStyle/>
          <a:p>
            <a:r>
              <a:rPr lang="fr-FR" sz="2800" dirty="0">
                <a:solidFill>
                  <a:srgbClr val="E0974A"/>
                </a:solidFill>
              </a:rPr>
              <a:t>2</a:t>
            </a:r>
          </a:p>
        </p:txBody>
      </p:sp>
      <p:sp>
        <p:nvSpPr>
          <p:cNvPr id="21" name="ZoneTexte 20"/>
          <p:cNvSpPr txBox="1"/>
          <p:nvPr/>
        </p:nvSpPr>
        <p:spPr>
          <a:xfrm>
            <a:off x="467544" y="4152318"/>
            <a:ext cx="458797" cy="523220"/>
          </a:xfrm>
          <a:prstGeom prst="rect">
            <a:avLst/>
          </a:prstGeom>
          <a:noFill/>
        </p:spPr>
        <p:txBody>
          <a:bodyPr wrap="square" rtlCol="0">
            <a:spAutoFit/>
          </a:bodyPr>
          <a:lstStyle/>
          <a:p>
            <a:r>
              <a:rPr lang="fr-FR" sz="2800" dirty="0">
                <a:solidFill>
                  <a:srgbClr val="4F7B58"/>
                </a:solidFill>
              </a:rPr>
              <a:t>3</a:t>
            </a:r>
          </a:p>
        </p:txBody>
      </p:sp>
      <p:sp>
        <p:nvSpPr>
          <p:cNvPr id="22" name="ZoneTexte 21"/>
          <p:cNvSpPr txBox="1"/>
          <p:nvPr/>
        </p:nvSpPr>
        <p:spPr>
          <a:xfrm>
            <a:off x="484820" y="4994012"/>
            <a:ext cx="414772" cy="523220"/>
          </a:xfrm>
          <a:prstGeom prst="rect">
            <a:avLst/>
          </a:prstGeom>
          <a:noFill/>
        </p:spPr>
        <p:txBody>
          <a:bodyPr wrap="square" rtlCol="0">
            <a:spAutoFit/>
          </a:bodyPr>
          <a:lstStyle/>
          <a:p>
            <a:r>
              <a:rPr lang="fr-FR" sz="2800" dirty="0">
                <a:solidFill>
                  <a:srgbClr val="BA2C22"/>
                </a:solidFill>
              </a:rPr>
              <a:t>4</a:t>
            </a:r>
          </a:p>
        </p:txBody>
      </p:sp>
      <p:sp>
        <p:nvSpPr>
          <p:cNvPr id="4" name="ZoneTexte 3"/>
          <p:cNvSpPr txBox="1"/>
          <p:nvPr/>
        </p:nvSpPr>
        <p:spPr>
          <a:xfrm>
            <a:off x="1187624" y="2636912"/>
            <a:ext cx="5544616" cy="369332"/>
          </a:xfrm>
          <a:prstGeom prst="rect">
            <a:avLst/>
          </a:prstGeom>
          <a:noFill/>
        </p:spPr>
        <p:txBody>
          <a:bodyPr wrap="square" rtlCol="0">
            <a:spAutoFit/>
          </a:bodyPr>
          <a:lstStyle/>
          <a:p>
            <a:r>
              <a:rPr lang="fr-FR" b="1" dirty="0">
                <a:solidFill>
                  <a:srgbClr val="213059"/>
                </a:solidFill>
              </a:rPr>
              <a:t>Adapter les stratégies industrielles en France</a:t>
            </a:r>
          </a:p>
        </p:txBody>
      </p:sp>
      <p:sp>
        <p:nvSpPr>
          <p:cNvPr id="23" name="ZoneTexte 22"/>
          <p:cNvSpPr txBox="1"/>
          <p:nvPr/>
        </p:nvSpPr>
        <p:spPr>
          <a:xfrm>
            <a:off x="1187624" y="3424354"/>
            <a:ext cx="6840760" cy="369332"/>
          </a:xfrm>
          <a:prstGeom prst="rect">
            <a:avLst/>
          </a:prstGeom>
          <a:noFill/>
        </p:spPr>
        <p:txBody>
          <a:bodyPr wrap="square" rtlCol="0">
            <a:spAutoFit/>
          </a:bodyPr>
          <a:lstStyle/>
          <a:p>
            <a:r>
              <a:rPr lang="fr-FR" b="1" dirty="0">
                <a:solidFill>
                  <a:srgbClr val="E0974A"/>
                </a:solidFill>
              </a:rPr>
              <a:t>Informer les ménages de l’empreinte climat des produits consommés</a:t>
            </a:r>
          </a:p>
        </p:txBody>
      </p:sp>
      <p:sp>
        <p:nvSpPr>
          <p:cNvPr id="24" name="ZoneTexte 23"/>
          <p:cNvSpPr txBox="1"/>
          <p:nvPr/>
        </p:nvSpPr>
        <p:spPr>
          <a:xfrm>
            <a:off x="1187624" y="4135350"/>
            <a:ext cx="7056784" cy="646331"/>
          </a:xfrm>
          <a:prstGeom prst="rect">
            <a:avLst/>
          </a:prstGeom>
          <a:noFill/>
        </p:spPr>
        <p:txBody>
          <a:bodyPr wrap="square" rtlCol="0">
            <a:spAutoFit/>
          </a:bodyPr>
          <a:lstStyle/>
          <a:p>
            <a:r>
              <a:rPr lang="fr-FR" b="1" dirty="0">
                <a:solidFill>
                  <a:srgbClr val="4F7B58"/>
                </a:solidFill>
              </a:rPr>
              <a:t>Au sein de l’Union européenne, encadrer les échanges pour la réduction des émissions importées</a:t>
            </a:r>
          </a:p>
        </p:txBody>
      </p:sp>
      <p:sp>
        <p:nvSpPr>
          <p:cNvPr id="25" name="ZoneTexte 24"/>
          <p:cNvSpPr txBox="1"/>
          <p:nvPr/>
        </p:nvSpPr>
        <p:spPr>
          <a:xfrm>
            <a:off x="1187624" y="4951415"/>
            <a:ext cx="7295419" cy="646331"/>
          </a:xfrm>
          <a:prstGeom prst="rect">
            <a:avLst/>
          </a:prstGeom>
          <a:noFill/>
        </p:spPr>
        <p:txBody>
          <a:bodyPr wrap="square" rtlCol="0">
            <a:spAutoFit/>
          </a:bodyPr>
          <a:lstStyle/>
          <a:p>
            <a:r>
              <a:rPr lang="fr-FR" b="1" dirty="0">
                <a:solidFill>
                  <a:srgbClr val="BA2C22"/>
                </a:solidFill>
              </a:rPr>
              <a:t>Orienter la coopération internationale de la France vers le renforcement des engagements dans le cadre de l’accord de Paris </a:t>
            </a:r>
          </a:p>
        </p:txBody>
      </p:sp>
    </p:spTree>
    <p:extLst>
      <p:ext uri="{BB962C8B-B14F-4D97-AF65-F5344CB8AC3E}">
        <p14:creationId xmlns:p14="http://schemas.microsoft.com/office/powerpoint/2010/main" val="41776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337CD24D-3458-0C48-9EB4-EBB859E49228}"/>
              </a:ext>
            </a:extLst>
          </p:cNvPr>
          <p:cNvSpPr txBox="1">
            <a:spLocks/>
          </p:cNvSpPr>
          <p:nvPr/>
        </p:nvSpPr>
        <p:spPr>
          <a:xfrm>
            <a:off x="3096344" y="62136"/>
            <a:ext cx="6228184"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a:ln>
                  <a:noFill/>
                </a:ln>
                <a:solidFill>
                  <a:srgbClr val="1D2D59"/>
                </a:solidFill>
                <a:effectLst/>
                <a:uLnTx/>
                <a:uFillTx/>
                <a:ea typeface="Garamond" charset="0"/>
                <a:cs typeface="Garamond" charset="0"/>
              </a:rPr>
              <a:t>Intégrer les émissions indirectes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a:ln>
                  <a:noFill/>
                </a:ln>
                <a:solidFill>
                  <a:srgbClr val="1D2D59"/>
                </a:solidFill>
                <a:effectLst/>
                <a:uLnTx/>
                <a:uFillTx/>
                <a:ea typeface="Garamond" charset="0"/>
                <a:cs typeface="Garamond" charset="0"/>
              </a:rPr>
              <a:t>dans les objectifs climatiques</a:t>
            </a:r>
          </a:p>
        </p:txBody>
      </p:sp>
      <p:pic>
        <p:nvPicPr>
          <p:cNvPr id="12" name="Image 30">
            <a:extLst>
              <a:ext uri="{FF2B5EF4-FFF2-40B4-BE49-F238E27FC236}">
                <a16:creationId xmlns:a16="http://schemas.microsoft.com/office/drawing/2014/main" id="{E14CD166-9CEE-1A49-A7F5-ED760434D2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42" r="4965"/>
          <a:stretch/>
        </p:blipFill>
        <p:spPr>
          <a:xfrm>
            <a:off x="187107" y="34000"/>
            <a:ext cx="2728709" cy="1170727"/>
          </a:xfrm>
          <a:prstGeom prst="rect">
            <a:avLst/>
          </a:prstGeom>
        </p:spPr>
      </p:pic>
      <p:pic>
        <p:nvPicPr>
          <p:cNvPr id="2" name="Image 1"/>
          <p:cNvPicPr>
            <a:picLocks noChangeAspect="1"/>
          </p:cNvPicPr>
          <p:nvPr/>
        </p:nvPicPr>
        <p:blipFill rotWithShape="1">
          <a:blip r:embed="rId4"/>
          <a:srcRect l="19052" t="53937" r="14578" b="8959"/>
          <a:stretch/>
        </p:blipFill>
        <p:spPr>
          <a:xfrm>
            <a:off x="0" y="124368"/>
            <a:ext cx="2915816" cy="916453"/>
          </a:xfrm>
          <a:prstGeom prst="rect">
            <a:avLst/>
          </a:prstGeom>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l="12055" t="19729" r="16134" b="79558"/>
          <a:stretch/>
        </p:blipFill>
        <p:spPr>
          <a:xfrm>
            <a:off x="363697" y="3520438"/>
            <a:ext cx="6846283" cy="45719"/>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12055" t="19729" r="16134" b="79558"/>
          <a:stretch/>
        </p:blipFill>
        <p:spPr>
          <a:xfrm>
            <a:off x="363697" y="3952486"/>
            <a:ext cx="6846283" cy="45719"/>
          </a:xfrm>
          <a:prstGeom prst="rect">
            <a:avLst/>
          </a:prstGeom>
        </p:spPr>
      </p:pic>
      <p:pic>
        <p:nvPicPr>
          <p:cNvPr id="11" name="Image 10"/>
          <p:cNvPicPr>
            <a:picLocks noChangeAspect="1"/>
          </p:cNvPicPr>
          <p:nvPr/>
        </p:nvPicPr>
        <p:blipFill rotWithShape="1">
          <a:blip r:embed="rId5" cstate="print">
            <a:extLst>
              <a:ext uri="{28A0092B-C50C-407E-A947-70E740481C1C}">
                <a14:useLocalDpi xmlns:a14="http://schemas.microsoft.com/office/drawing/2010/main" val="0"/>
              </a:ext>
            </a:extLst>
          </a:blip>
          <a:srcRect l="12055" t="19729" r="16134" b="79558"/>
          <a:stretch/>
        </p:blipFill>
        <p:spPr>
          <a:xfrm>
            <a:off x="363697" y="4454109"/>
            <a:ext cx="6846283" cy="45719"/>
          </a:xfrm>
          <a:prstGeom prst="rect">
            <a:avLst/>
          </a:prstGeom>
        </p:spPr>
      </p:pic>
      <p:sp>
        <p:nvSpPr>
          <p:cNvPr id="3" name="ZoneTexte 2"/>
          <p:cNvSpPr txBox="1"/>
          <p:nvPr/>
        </p:nvSpPr>
        <p:spPr>
          <a:xfrm>
            <a:off x="363697" y="3520438"/>
            <a:ext cx="2728709" cy="369332"/>
          </a:xfrm>
          <a:prstGeom prst="rect">
            <a:avLst/>
          </a:prstGeom>
          <a:noFill/>
        </p:spPr>
        <p:txBody>
          <a:bodyPr wrap="square" rtlCol="0">
            <a:spAutoFit/>
          </a:bodyPr>
          <a:lstStyle/>
          <a:p>
            <a:r>
              <a:rPr lang="fr-FR" b="1" dirty="0">
                <a:solidFill>
                  <a:srgbClr val="323048"/>
                </a:solidFill>
              </a:rPr>
              <a:t>Émissions importées</a:t>
            </a:r>
            <a:endParaRPr lang="fr-FR" dirty="0"/>
          </a:p>
        </p:txBody>
      </p:sp>
      <p:sp>
        <p:nvSpPr>
          <p:cNvPr id="14" name="ZoneTexte 13"/>
          <p:cNvSpPr txBox="1"/>
          <p:nvPr/>
        </p:nvSpPr>
        <p:spPr>
          <a:xfrm>
            <a:off x="348665" y="4064350"/>
            <a:ext cx="5552053" cy="369332"/>
          </a:xfrm>
          <a:prstGeom prst="rect">
            <a:avLst/>
          </a:prstGeom>
          <a:noFill/>
        </p:spPr>
        <p:txBody>
          <a:bodyPr wrap="square" rtlCol="0">
            <a:spAutoFit/>
          </a:bodyPr>
          <a:lstStyle/>
          <a:p>
            <a:r>
              <a:rPr lang="fr-FR" b="1" dirty="0">
                <a:solidFill>
                  <a:srgbClr val="BA2C22"/>
                </a:solidFill>
              </a:rPr>
              <a:t>Émissions domestiques</a:t>
            </a:r>
            <a:endParaRPr lang="fr-FR" dirty="0">
              <a:solidFill>
                <a:srgbClr val="BA2C22"/>
              </a:solidFill>
            </a:endParaRPr>
          </a:p>
        </p:txBody>
      </p:sp>
      <p:sp>
        <p:nvSpPr>
          <p:cNvPr id="15" name="ZoneTexte 14"/>
          <p:cNvSpPr txBox="1"/>
          <p:nvPr/>
        </p:nvSpPr>
        <p:spPr>
          <a:xfrm>
            <a:off x="348665" y="4499828"/>
            <a:ext cx="2728709" cy="369332"/>
          </a:xfrm>
          <a:prstGeom prst="rect">
            <a:avLst/>
          </a:prstGeom>
          <a:noFill/>
        </p:spPr>
        <p:txBody>
          <a:bodyPr wrap="square" rtlCol="0">
            <a:spAutoFit/>
          </a:bodyPr>
          <a:lstStyle/>
          <a:p>
            <a:r>
              <a:rPr lang="fr-FR" b="1" dirty="0">
                <a:solidFill>
                  <a:srgbClr val="E0974A"/>
                </a:solidFill>
              </a:rPr>
              <a:t>Empreinte carbone</a:t>
            </a:r>
            <a:endParaRPr lang="fr-FR" dirty="0">
              <a:solidFill>
                <a:srgbClr val="E0974A"/>
              </a:solidFill>
            </a:endParaRPr>
          </a:p>
        </p:txBody>
      </p:sp>
      <p:sp>
        <p:nvSpPr>
          <p:cNvPr id="16" name="Rectangle 15"/>
          <p:cNvSpPr/>
          <p:nvPr/>
        </p:nvSpPr>
        <p:spPr>
          <a:xfrm>
            <a:off x="2555776" y="6417341"/>
            <a:ext cx="6444208" cy="200055"/>
          </a:xfrm>
          <a:prstGeom prst="rect">
            <a:avLst/>
          </a:prstGeom>
        </p:spPr>
        <p:txBody>
          <a:bodyPr wrap="square">
            <a:spAutoFit/>
          </a:bodyPr>
          <a:lstStyle/>
          <a:p>
            <a:r>
              <a:rPr lang="fr-FR" sz="700" dirty="0">
                <a:solidFill>
                  <a:schemeClr val="accent1"/>
                </a:solidFill>
              </a:rPr>
              <a:t>Source : Traitements HCC 2020 d’après l’empreinte carbone (Traitement SDES 2019), le 4e budget carbone39 et la SNBC.</a:t>
            </a:r>
          </a:p>
        </p:txBody>
      </p:sp>
      <p:sp>
        <p:nvSpPr>
          <p:cNvPr id="17" name="ZoneTexte 16"/>
          <p:cNvSpPr txBox="1"/>
          <p:nvPr/>
        </p:nvSpPr>
        <p:spPr>
          <a:xfrm>
            <a:off x="5396662" y="2738488"/>
            <a:ext cx="3016741" cy="369332"/>
          </a:xfrm>
          <a:prstGeom prst="rect">
            <a:avLst/>
          </a:prstGeom>
          <a:noFill/>
        </p:spPr>
        <p:txBody>
          <a:bodyPr wrap="square" rtlCol="0">
            <a:spAutoFit/>
          </a:bodyPr>
          <a:lstStyle/>
          <a:p>
            <a:r>
              <a:rPr lang="fr-FR" b="1" dirty="0">
                <a:solidFill>
                  <a:srgbClr val="E0974A"/>
                </a:solidFill>
              </a:rPr>
              <a:t>Réduction par rapport à 2005</a:t>
            </a:r>
            <a:endParaRPr lang="fr-FR" dirty="0">
              <a:solidFill>
                <a:srgbClr val="E0974A"/>
              </a:solidFill>
            </a:endParaRPr>
          </a:p>
        </p:txBody>
      </p:sp>
      <p:sp>
        <p:nvSpPr>
          <p:cNvPr id="20" name="ZoneTexte 19"/>
          <p:cNvSpPr txBox="1"/>
          <p:nvPr/>
        </p:nvSpPr>
        <p:spPr>
          <a:xfrm>
            <a:off x="6084513" y="3178028"/>
            <a:ext cx="1304130" cy="369332"/>
          </a:xfrm>
          <a:prstGeom prst="rect">
            <a:avLst/>
          </a:prstGeom>
          <a:noFill/>
        </p:spPr>
        <p:txBody>
          <a:bodyPr wrap="square" rtlCol="0">
            <a:spAutoFit/>
          </a:bodyPr>
          <a:lstStyle/>
          <a:p>
            <a:r>
              <a:rPr lang="fr-FR" b="1" dirty="0">
                <a:solidFill>
                  <a:srgbClr val="E0974A"/>
                </a:solidFill>
              </a:rPr>
              <a:t>2050</a:t>
            </a:r>
            <a:endParaRPr lang="fr-FR" dirty="0">
              <a:solidFill>
                <a:srgbClr val="E0974A"/>
              </a:solidFill>
            </a:endParaRPr>
          </a:p>
        </p:txBody>
      </p:sp>
      <p:sp>
        <p:nvSpPr>
          <p:cNvPr id="22" name="ZoneTexte 21"/>
          <p:cNvSpPr txBox="1"/>
          <p:nvPr/>
        </p:nvSpPr>
        <p:spPr>
          <a:xfrm>
            <a:off x="6130092" y="3616200"/>
            <a:ext cx="2728709" cy="369332"/>
          </a:xfrm>
          <a:prstGeom prst="rect">
            <a:avLst/>
          </a:prstGeom>
          <a:noFill/>
        </p:spPr>
        <p:txBody>
          <a:bodyPr wrap="square" rtlCol="0">
            <a:spAutoFit/>
          </a:bodyPr>
          <a:lstStyle/>
          <a:p>
            <a:r>
              <a:rPr lang="fr-FR" b="1" dirty="0">
                <a:solidFill>
                  <a:srgbClr val="213059"/>
                </a:solidFill>
              </a:rPr>
              <a:t>-65% </a:t>
            </a:r>
            <a:endParaRPr lang="fr-FR" dirty="0">
              <a:solidFill>
                <a:srgbClr val="213059"/>
              </a:solidFill>
            </a:endParaRPr>
          </a:p>
        </p:txBody>
      </p:sp>
      <p:sp>
        <p:nvSpPr>
          <p:cNvPr id="24" name="ZoneTexte 23"/>
          <p:cNvSpPr txBox="1"/>
          <p:nvPr/>
        </p:nvSpPr>
        <p:spPr>
          <a:xfrm>
            <a:off x="6130093" y="4050669"/>
            <a:ext cx="2728709" cy="369332"/>
          </a:xfrm>
          <a:prstGeom prst="rect">
            <a:avLst/>
          </a:prstGeom>
          <a:noFill/>
        </p:spPr>
        <p:txBody>
          <a:bodyPr wrap="square" rtlCol="0">
            <a:spAutoFit/>
          </a:bodyPr>
          <a:lstStyle/>
          <a:p>
            <a:r>
              <a:rPr lang="fr-FR" b="1" dirty="0">
                <a:solidFill>
                  <a:srgbClr val="BA2C22"/>
                </a:solidFill>
              </a:rPr>
              <a:t>-91% </a:t>
            </a:r>
            <a:endParaRPr lang="fr-FR" dirty="0">
              <a:solidFill>
                <a:srgbClr val="BA2C22"/>
              </a:solidFill>
            </a:endParaRPr>
          </a:p>
        </p:txBody>
      </p:sp>
      <p:sp>
        <p:nvSpPr>
          <p:cNvPr id="26" name="ZoneTexte 25"/>
          <p:cNvSpPr txBox="1"/>
          <p:nvPr/>
        </p:nvSpPr>
        <p:spPr>
          <a:xfrm>
            <a:off x="6130094" y="4488900"/>
            <a:ext cx="2728709" cy="369332"/>
          </a:xfrm>
          <a:prstGeom prst="rect">
            <a:avLst/>
          </a:prstGeom>
          <a:noFill/>
        </p:spPr>
        <p:txBody>
          <a:bodyPr wrap="square" rtlCol="0">
            <a:spAutoFit/>
          </a:bodyPr>
          <a:lstStyle/>
          <a:p>
            <a:r>
              <a:rPr lang="fr-FR" b="1" dirty="0">
                <a:solidFill>
                  <a:srgbClr val="E0974A"/>
                </a:solidFill>
              </a:rPr>
              <a:t>-79% </a:t>
            </a:r>
            <a:endParaRPr lang="fr-FR" dirty="0">
              <a:solidFill>
                <a:srgbClr val="E0974A"/>
              </a:solidFill>
            </a:endParaRPr>
          </a:p>
        </p:txBody>
      </p:sp>
      <p:sp>
        <p:nvSpPr>
          <p:cNvPr id="27" name="Ellipse 25">
            <a:extLst>
              <a:ext uri="{FF2B5EF4-FFF2-40B4-BE49-F238E27FC236}">
                <a16:creationId xmlns:a16="http://schemas.microsoft.com/office/drawing/2014/main" id="{5626D190-BD19-4945-A1A2-A029AA6BBCB1}"/>
              </a:ext>
            </a:extLst>
          </p:cNvPr>
          <p:cNvSpPr/>
          <p:nvPr/>
        </p:nvSpPr>
        <p:spPr>
          <a:xfrm>
            <a:off x="6130091" y="3560294"/>
            <a:ext cx="675726" cy="456268"/>
          </a:xfrm>
          <a:prstGeom prst="ellipse">
            <a:avLst/>
          </a:prstGeom>
          <a:noFill/>
          <a:ln w="28575">
            <a:solidFill>
              <a:srgbClr val="21305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5">
            <a:extLst>
              <a:ext uri="{FF2B5EF4-FFF2-40B4-BE49-F238E27FC236}">
                <a16:creationId xmlns:a16="http://schemas.microsoft.com/office/drawing/2014/main" id="{D8308070-B76F-C141-8E9F-D445D48349A6}"/>
              </a:ext>
            </a:extLst>
          </p:cNvPr>
          <p:cNvSpPr/>
          <p:nvPr/>
        </p:nvSpPr>
        <p:spPr>
          <a:xfrm>
            <a:off x="6130091" y="4450679"/>
            <a:ext cx="675725" cy="522675"/>
          </a:xfrm>
          <a:prstGeom prst="ellipse">
            <a:avLst/>
          </a:prstGeom>
          <a:noFill/>
          <a:ln w="28575">
            <a:solidFill>
              <a:srgbClr val="E0974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60FD04C7-1493-AF41-A1AE-ED8B9063E13A}"/>
              </a:ext>
            </a:extLst>
          </p:cNvPr>
          <p:cNvSpPr/>
          <p:nvPr/>
        </p:nvSpPr>
        <p:spPr>
          <a:xfrm>
            <a:off x="92313" y="1602750"/>
            <a:ext cx="8656152" cy="646331"/>
          </a:xfrm>
          <a:prstGeom prst="rect">
            <a:avLst/>
          </a:prstGeom>
        </p:spPr>
        <p:txBody>
          <a:bodyPr wrap="square">
            <a:spAutoFit/>
          </a:bodyPr>
          <a:lstStyle/>
          <a:p>
            <a:r>
              <a:rPr lang="fr-FR" b="1" dirty="0">
                <a:solidFill>
                  <a:schemeClr val="accent1"/>
                </a:solidFill>
              </a:rPr>
              <a:t>Une trajectoire de réduction de l'empreinte carbone vers </a:t>
            </a:r>
            <a:r>
              <a:rPr lang="fr-FR" b="1" dirty="0">
                <a:solidFill>
                  <a:srgbClr val="E0974A"/>
                </a:solidFill>
              </a:rPr>
              <a:t>-80% en 2050 </a:t>
            </a:r>
            <a:r>
              <a:rPr lang="fr-FR" b="1" dirty="0">
                <a:solidFill>
                  <a:schemeClr val="accent1"/>
                </a:solidFill>
              </a:rPr>
              <a:t>permettrait de limiter le réchauffement planétaire suivant les objectifs de l’Accord de Paris</a:t>
            </a:r>
          </a:p>
        </p:txBody>
      </p:sp>
      <p:pic>
        <p:nvPicPr>
          <p:cNvPr id="30" name="Image 5">
            <a:extLst>
              <a:ext uri="{FF2B5EF4-FFF2-40B4-BE49-F238E27FC236}">
                <a16:creationId xmlns:a16="http://schemas.microsoft.com/office/drawing/2014/main" id="{B5BA2461-8583-1542-B330-B7A454B155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055" t="19729" r="16134" b="79558"/>
          <a:stretch/>
        </p:blipFill>
        <p:spPr>
          <a:xfrm>
            <a:off x="142749" y="2348880"/>
            <a:ext cx="6846283" cy="45719"/>
          </a:xfrm>
          <a:prstGeom prst="rect">
            <a:avLst/>
          </a:prstGeom>
        </p:spPr>
      </p:pic>
      <p:sp>
        <p:nvSpPr>
          <p:cNvPr id="31" name="Rectangle 30">
            <a:extLst>
              <a:ext uri="{FF2B5EF4-FFF2-40B4-BE49-F238E27FC236}">
                <a16:creationId xmlns:a16="http://schemas.microsoft.com/office/drawing/2014/main" id="{8E941B5A-E4C2-D64E-960A-4E6FF16B62A5}"/>
              </a:ext>
            </a:extLst>
          </p:cNvPr>
          <p:cNvSpPr/>
          <p:nvPr/>
        </p:nvSpPr>
        <p:spPr>
          <a:xfrm>
            <a:off x="363697" y="5694495"/>
            <a:ext cx="8956893" cy="307777"/>
          </a:xfrm>
          <a:prstGeom prst="rect">
            <a:avLst/>
          </a:prstGeom>
        </p:spPr>
        <p:txBody>
          <a:bodyPr wrap="square">
            <a:spAutoFit/>
          </a:bodyPr>
          <a:lstStyle/>
          <a:p>
            <a:r>
              <a:rPr lang="fr-FR" sz="1400" dirty="0">
                <a:solidFill>
                  <a:schemeClr val="accent1"/>
                </a:solidFill>
              </a:rPr>
              <a:t>Scénario de réduction de l’empreinte carbone en France pour le respect de l’objectif à 1,5°C </a:t>
            </a:r>
          </a:p>
        </p:txBody>
      </p:sp>
    </p:spTree>
    <p:extLst>
      <p:ext uri="{BB962C8B-B14F-4D97-AF65-F5344CB8AC3E}">
        <p14:creationId xmlns:p14="http://schemas.microsoft.com/office/powerpoint/2010/main" val="176673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0">
            <a:extLst>
              <a:ext uri="{FF2B5EF4-FFF2-40B4-BE49-F238E27FC236}">
                <a16:creationId xmlns:a16="http://schemas.microsoft.com/office/drawing/2014/main" id="{F3D3CA78-9812-5741-92FF-D7BEE11C54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42" r="4965"/>
          <a:stretch/>
        </p:blipFill>
        <p:spPr>
          <a:xfrm>
            <a:off x="187107" y="49638"/>
            <a:ext cx="2728709" cy="1170727"/>
          </a:xfrm>
          <a:prstGeom prst="rect">
            <a:avLst/>
          </a:prstGeom>
        </p:spPr>
      </p:pic>
      <p:pic>
        <p:nvPicPr>
          <p:cNvPr id="8" name="Image 7"/>
          <p:cNvPicPr>
            <a:picLocks noChangeAspect="1"/>
          </p:cNvPicPr>
          <p:nvPr/>
        </p:nvPicPr>
        <p:blipFill rotWithShape="1">
          <a:blip r:embed="rId4"/>
          <a:srcRect l="19052" t="53937" r="14578" b="8959"/>
          <a:stretch/>
        </p:blipFill>
        <p:spPr>
          <a:xfrm>
            <a:off x="0" y="124368"/>
            <a:ext cx="2915816" cy="916453"/>
          </a:xfrm>
          <a:prstGeom prst="rect">
            <a:avLst/>
          </a:prstGeom>
        </p:spPr>
      </p:pic>
      <p:sp>
        <p:nvSpPr>
          <p:cNvPr id="14" name="Rectangle 13"/>
          <p:cNvSpPr/>
          <p:nvPr/>
        </p:nvSpPr>
        <p:spPr>
          <a:xfrm>
            <a:off x="92312" y="1602750"/>
            <a:ext cx="8956893" cy="369332"/>
          </a:xfrm>
          <a:prstGeom prst="rect">
            <a:avLst/>
          </a:prstGeom>
        </p:spPr>
        <p:txBody>
          <a:bodyPr wrap="square">
            <a:spAutoFit/>
          </a:bodyPr>
          <a:lstStyle/>
          <a:p>
            <a:r>
              <a:rPr lang="fr-FR" b="1" dirty="0">
                <a:solidFill>
                  <a:schemeClr val="accent1"/>
                </a:solidFill>
              </a:rPr>
              <a:t>Trois volets pour intégrer les émissions indirectes dans les objectifs climatiques </a:t>
            </a:r>
          </a:p>
        </p:txBody>
      </p:sp>
      <p:pic>
        <p:nvPicPr>
          <p:cNvPr id="15" name="Image 14"/>
          <p:cNvPicPr>
            <a:picLocks noChangeAspect="1"/>
          </p:cNvPicPr>
          <p:nvPr/>
        </p:nvPicPr>
        <p:blipFill rotWithShape="1">
          <a:blip r:embed="rId5" cstate="print">
            <a:extLst>
              <a:ext uri="{28A0092B-C50C-407E-A947-70E740481C1C}">
                <a14:useLocalDpi xmlns:a14="http://schemas.microsoft.com/office/drawing/2010/main" val="0"/>
              </a:ext>
            </a:extLst>
          </a:blip>
          <a:srcRect l="12055" t="19729" r="16134" b="79558"/>
          <a:stretch/>
        </p:blipFill>
        <p:spPr>
          <a:xfrm>
            <a:off x="142749" y="2035501"/>
            <a:ext cx="6846283" cy="45719"/>
          </a:xfrm>
          <a:prstGeom prst="rect">
            <a:avLst/>
          </a:prstGeom>
        </p:spPr>
      </p:pic>
      <p:sp>
        <p:nvSpPr>
          <p:cNvPr id="16" name="Ellipse 15"/>
          <p:cNvSpPr/>
          <p:nvPr/>
        </p:nvSpPr>
        <p:spPr>
          <a:xfrm>
            <a:off x="395536" y="3474796"/>
            <a:ext cx="504056" cy="50405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95536" y="2561666"/>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404791" y="4437112"/>
            <a:ext cx="504056" cy="504056"/>
          </a:xfrm>
          <a:prstGeom prst="ellipse">
            <a:avLst/>
          </a:prstGeom>
          <a:noFill/>
          <a:ln>
            <a:solidFill>
              <a:srgbClr val="4F7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62807" y="2530496"/>
            <a:ext cx="458797" cy="523220"/>
          </a:xfrm>
          <a:prstGeom prst="rect">
            <a:avLst/>
          </a:prstGeom>
          <a:noFill/>
        </p:spPr>
        <p:txBody>
          <a:bodyPr wrap="square" rtlCol="0">
            <a:spAutoFit/>
          </a:bodyPr>
          <a:lstStyle/>
          <a:p>
            <a:r>
              <a:rPr lang="fr-FR" sz="2800" dirty="0">
                <a:solidFill>
                  <a:srgbClr val="213059"/>
                </a:solidFill>
              </a:rPr>
              <a:t>1</a:t>
            </a:r>
          </a:p>
        </p:txBody>
      </p:sp>
      <p:sp>
        <p:nvSpPr>
          <p:cNvPr id="20" name="ZoneTexte 19"/>
          <p:cNvSpPr txBox="1"/>
          <p:nvPr/>
        </p:nvSpPr>
        <p:spPr>
          <a:xfrm>
            <a:off x="450050" y="3465214"/>
            <a:ext cx="458797" cy="523220"/>
          </a:xfrm>
          <a:prstGeom prst="rect">
            <a:avLst/>
          </a:prstGeom>
          <a:noFill/>
        </p:spPr>
        <p:txBody>
          <a:bodyPr wrap="square" rtlCol="0">
            <a:spAutoFit/>
          </a:bodyPr>
          <a:lstStyle/>
          <a:p>
            <a:r>
              <a:rPr lang="fr-FR" sz="2800" dirty="0">
                <a:solidFill>
                  <a:srgbClr val="E0974A"/>
                </a:solidFill>
              </a:rPr>
              <a:t>2</a:t>
            </a:r>
          </a:p>
        </p:txBody>
      </p:sp>
      <p:sp>
        <p:nvSpPr>
          <p:cNvPr id="21" name="ZoneTexte 20"/>
          <p:cNvSpPr txBox="1"/>
          <p:nvPr/>
        </p:nvSpPr>
        <p:spPr>
          <a:xfrm>
            <a:off x="467544" y="4414138"/>
            <a:ext cx="458797" cy="523220"/>
          </a:xfrm>
          <a:prstGeom prst="rect">
            <a:avLst/>
          </a:prstGeom>
          <a:noFill/>
        </p:spPr>
        <p:txBody>
          <a:bodyPr wrap="square" rtlCol="0">
            <a:spAutoFit/>
          </a:bodyPr>
          <a:lstStyle/>
          <a:p>
            <a:r>
              <a:rPr lang="fr-FR" sz="2800" dirty="0">
                <a:solidFill>
                  <a:srgbClr val="4F7B58"/>
                </a:solidFill>
              </a:rPr>
              <a:t>3</a:t>
            </a:r>
          </a:p>
        </p:txBody>
      </p:sp>
      <p:sp>
        <p:nvSpPr>
          <p:cNvPr id="4" name="ZoneTexte 3"/>
          <p:cNvSpPr txBox="1"/>
          <p:nvPr/>
        </p:nvSpPr>
        <p:spPr>
          <a:xfrm>
            <a:off x="1187624" y="2492896"/>
            <a:ext cx="6624736" cy="646331"/>
          </a:xfrm>
          <a:prstGeom prst="rect">
            <a:avLst/>
          </a:prstGeom>
          <a:noFill/>
        </p:spPr>
        <p:txBody>
          <a:bodyPr wrap="square" rtlCol="0">
            <a:spAutoFit/>
          </a:bodyPr>
          <a:lstStyle/>
          <a:p>
            <a:r>
              <a:rPr lang="fr-FR" b="1" dirty="0">
                <a:solidFill>
                  <a:srgbClr val="213059"/>
                </a:solidFill>
              </a:rPr>
              <a:t>Adopter un objectif de réduction de </a:t>
            </a:r>
            <a:r>
              <a:rPr lang="fr-FR" b="1" dirty="0">
                <a:solidFill>
                  <a:srgbClr val="E0974A"/>
                </a:solidFill>
              </a:rPr>
              <a:t>l’empreinte carbone </a:t>
            </a:r>
          </a:p>
          <a:p>
            <a:r>
              <a:rPr lang="fr-FR" b="1" dirty="0">
                <a:solidFill>
                  <a:srgbClr val="213059"/>
                </a:solidFill>
              </a:rPr>
              <a:t>allant vers </a:t>
            </a:r>
            <a:r>
              <a:rPr lang="fr-FR" b="1" dirty="0">
                <a:solidFill>
                  <a:srgbClr val="E0974A"/>
                </a:solidFill>
              </a:rPr>
              <a:t>-80% en 2050</a:t>
            </a:r>
            <a:endParaRPr lang="fr-FR" b="1" dirty="0">
              <a:solidFill>
                <a:srgbClr val="213059"/>
              </a:solidFill>
            </a:endParaRPr>
          </a:p>
        </p:txBody>
      </p:sp>
      <p:sp>
        <p:nvSpPr>
          <p:cNvPr id="23" name="ZoneTexte 22"/>
          <p:cNvSpPr txBox="1"/>
          <p:nvPr/>
        </p:nvSpPr>
        <p:spPr>
          <a:xfrm>
            <a:off x="1187624" y="3398142"/>
            <a:ext cx="6840760" cy="646331"/>
          </a:xfrm>
          <a:prstGeom prst="rect">
            <a:avLst/>
          </a:prstGeom>
          <a:noFill/>
        </p:spPr>
        <p:txBody>
          <a:bodyPr wrap="square" rtlCol="0">
            <a:spAutoFit/>
          </a:bodyPr>
          <a:lstStyle/>
          <a:p>
            <a:r>
              <a:rPr lang="fr-FR" b="1" dirty="0">
                <a:solidFill>
                  <a:srgbClr val="213154"/>
                </a:solidFill>
              </a:rPr>
              <a:t>Intégrer les émissions des </a:t>
            </a:r>
            <a:r>
              <a:rPr lang="fr-FR" b="1" dirty="0">
                <a:solidFill>
                  <a:srgbClr val="E0974A"/>
                </a:solidFill>
              </a:rPr>
              <a:t>transports internationaux </a:t>
            </a:r>
            <a:r>
              <a:rPr lang="fr-FR" b="1" dirty="0">
                <a:solidFill>
                  <a:srgbClr val="213154"/>
                </a:solidFill>
              </a:rPr>
              <a:t>dans </a:t>
            </a:r>
          </a:p>
          <a:p>
            <a:r>
              <a:rPr lang="fr-FR" b="1" dirty="0">
                <a:solidFill>
                  <a:srgbClr val="213154"/>
                </a:solidFill>
              </a:rPr>
              <a:t>l’objectif de </a:t>
            </a:r>
            <a:r>
              <a:rPr lang="fr-FR" b="1" dirty="0">
                <a:solidFill>
                  <a:srgbClr val="E0974A"/>
                </a:solidFill>
              </a:rPr>
              <a:t>neutralité carbone en 2050</a:t>
            </a:r>
          </a:p>
        </p:txBody>
      </p:sp>
      <p:sp>
        <p:nvSpPr>
          <p:cNvPr id="24" name="ZoneTexte 23"/>
          <p:cNvSpPr txBox="1"/>
          <p:nvPr/>
        </p:nvSpPr>
        <p:spPr>
          <a:xfrm>
            <a:off x="1187623" y="4253154"/>
            <a:ext cx="7551585" cy="646331"/>
          </a:xfrm>
          <a:prstGeom prst="rect">
            <a:avLst/>
          </a:prstGeom>
          <a:noFill/>
        </p:spPr>
        <p:txBody>
          <a:bodyPr wrap="square" rtlCol="0">
            <a:spAutoFit/>
          </a:bodyPr>
          <a:lstStyle/>
          <a:p>
            <a:r>
              <a:rPr lang="fr-FR" b="1" dirty="0">
                <a:solidFill>
                  <a:srgbClr val="E0974A"/>
                </a:solidFill>
              </a:rPr>
              <a:t>Accélérer</a:t>
            </a:r>
            <a:r>
              <a:rPr lang="fr-FR" b="1" dirty="0">
                <a:solidFill>
                  <a:srgbClr val="213154"/>
                </a:solidFill>
              </a:rPr>
              <a:t> la mise en œuvre de la stratégie nationale de </a:t>
            </a:r>
          </a:p>
          <a:p>
            <a:r>
              <a:rPr lang="fr-FR" b="1" dirty="0">
                <a:solidFill>
                  <a:srgbClr val="E0974A"/>
                </a:solidFill>
              </a:rPr>
              <a:t>réduction</a:t>
            </a:r>
            <a:r>
              <a:rPr lang="fr-FR" b="1" dirty="0">
                <a:solidFill>
                  <a:srgbClr val="213154"/>
                </a:solidFill>
              </a:rPr>
              <a:t> de la </a:t>
            </a:r>
            <a:r>
              <a:rPr lang="fr-FR" b="1" dirty="0">
                <a:solidFill>
                  <a:srgbClr val="E0974A"/>
                </a:solidFill>
              </a:rPr>
              <a:t>déforestation importée </a:t>
            </a:r>
            <a:r>
              <a:rPr lang="fr-FR" b="1" dirty="0">
                <a:solidFill>
                  <a:srgbClr val="213154"/>
                </a:solidFill>
              </a:rPr>
              <a:t>et </a:t>
            </a:r>
            <a:r>
              <a:rPr lang="fr-FR" b="1" dirty="0">
                <a:solidFill>
                  <a:srgbClr val="E0974A"/>
                </a:solidFill>
              </a:rPr>
              <a:t>associer des objectifs mesurables</a:t>
            </a:r>
          </a:p>
        </p:txBody>
      </p:sp>
      <p:sp>
        <p:nvSpPr>
          <p:cNvPr id="26" name="Titre 1">
            <a:extLst>
              <a:ext uri="{FF2B5EF4-FFF2-40B4-BE49-F238E27FC236}">
                <a16:creationId xmlns:a16="http://schemas.microsoft.com/office/drawing/2014/main" id="{367D7D7E-BBFA-6F47-8296-F77845246464}"/>
              </a:ext>
            </a:extLst>
          </p:cNvPr>
          <p:cNvSpPr txBox="1">
            <a:spLocks/>
          </p:cNvSpPr>
          <p:nvPr/>
        </p:nvSpPr>
        <p:spPr>
          <a:xfrm>
            <a:off x="3096344" y="62136"/>
            <a:ext cx="6228184"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a:ln>
                  <a:noFill/>
                </a:ln>
                <a:solidFill>
                  <a:srgbClr val="1D2D59"/>
                </a:solidFill>
                <a:effectLst/>
                <a:uLnTx/>
                <a:uFillTx/>
                <a:ea typeface="Garamond" charset="0"/>
                <a:cs typeface="Garamond" charset="0"/>
              </a:rPr>
              <a:t>Intégrer les émissions indirectes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a:ln>
                  <a:noFill/>
                </a:ln>
                <a:solidFill>
                  <a:srgbClr val="1D2D59"/>
                </a:solidFill>
                <a:effectLst/>
                <a:uLnTx/>
                <a:uFillTx/>
                <a:ea typeface="Garamond" charset="0"/>
                <a:cs typeface="Garamond" charset="0"/>
              </a:rPr>
              <a:t>dans les objectifs climatiques</a:t>
            </a:r>
          </a:p>
        </p:txBody>
      </p:sp>
    </p:spTree>
    <p:extLst>
      <p:ext uri="{BB962C8B-B14F-4D97-AF65-F5344CB8AC3E}">
        <p14:creationId xmlns:p14="http://schemas.microsoft.com/office/powerpoint/2010/main" val="155464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2987824" y="6021288"/>
            <a:ext cx="6705600" cy="685800"/>
          </a:xfrm>
        </p:spPr>
        <p:txBody>
          <a:bodyPr/>
          <a:lstStyle/>
          <a:p>
            <a:r>
              <a:rPr lang="fr-FR" b="1" dirty="0">
                <a:latin typeface="Garamond" panose="02020404030301010803" pitchFamily="18" charset="0"/>
              </a:rPr>
              <a:t>Corinne Le </a:t>
            </a:r>
            <a:r>
              <a:rPr lang="fr-FR" b="1" dirty="0" err="1">
                <a:latin typeface="Garamond" panose="02020404030301010803" pitchFamily="18" charset="0"/>
              </a:rPr>
              <a:t>Quéré</a:t>
            </a:r>
            <a:r>
              <a:rPr lang="fr-FR" b="1" dirty="0">
                <a:latin typeface="Garamond" panose="02020404030301010803" pitchFamily="18" charset="0"/>
              </a:rPr>
              <a:t>, Présidente du HCC </a:t>
            </a:r>
          </a:p>
        </p:txBody>
      </p:sp>
      <p:sp>
        <p:nvSpPr>
          <p:cNvPr id="5" name="ZoneTexte 6">
            <a:extLst>
              <a:ext uri="{FF2B5EF4-FFF2-40B4-BE49-F238E27FC236}">
                <a16:creationId xmlns:a16="http://schemas.microsoft.com/office/drawing/2014/main" id="{85C3E5B5-D6D4-9440-84F6-38B43FE40383}"/>
              </a:ext>
            </a:extLst>
          </p:cNvPr>
          <p:cNvSpPr txBox="1"/>
          <p:nvPr/>
        </p:nvSpPr>
        <p:spPr>
          <a:xfrm>
            <a:off x="2366538" y="5310499"/>
            <a:ext cx="5013773" cy="369332"/>
          </a:xfrm>
          <a:prstGeom prst="rect">
            <a:avLst/>
          </a:prstGeom>
          <a:noFill/>
        </p:spPr>
        <p:txBody>
          <a:bodyPr wrap="square" rtlCol="0">
            <a:spAutoFit/>
          </a:bodyPr>
          <a:lstStyle/>
          <a:p>
            <a:r>
              <a:rPr lang="fr-FR" dirty="0" err="1"/>
              <a:t>www.hautconseilclimat.fr</a:t>
            </a:r>
            <a:r>
              <a:rPr lang="fr-FR" dirty="0"/>
              <a:t>            @</a:t>
            </a:r>
            <a:r>
              <a:rPr lang="fr-FR" dirty="0" err="1"/>
              <a:t>hc_climat</a:t>
            </a:r>
            <a:endParaRPr lang="fr-FR" dirty="0"/>
          </a:p>
        </p:txBody>
      </p:sp>
      <p:pic>
        <p:nvPicPr>
          <p:cNvPr id="8" name="Image 1">
            <a:extLst>
              <a:ext uri="{FF2B5EF4-FFF2-40B4-BE49-F238E27FC236}">
                <a16:creationId xmlns:a16="http://schemas.microsoft.com/office/drawing/2014/main" id="{41FFCD2A-E705-4744-8932-00712B4D3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0495" y="5338722"/>
            <a:ext cx="384695" cy="312885"/>
          </a:xfrm>
          <a:prstGeom prst="rect">
            <a:avLst/>
          </a:prstGeom>
        </p:spPr>
      </p:pic>
    </p:spTree>
    <p:extLst>
      <p:ext uri="{BB962C8B-B14F-4D97-AF65-F5344CB8AC3E}">
        <p14:creationId xmlns:p14="http://schemas.microsoft.com/office/powerpoint/2010/main" val="10235826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CC">
  <a:themeElements>
    <a:clrScheme name="HCC">
      <a:dk1>
        <a:sysClr val="windowText" lastClr="000000"/>
      </a:dk1>
      <a:lt1>
        <a:sysClr val="window" lastClr="FFFFFF"/>
      </a:lt1>
      <a:dk2>
        <a:srgbClr val="1F497D"/>
      </a:dk2>
      <a:lt2>
        <a:srgbClr val="EEECE1"/>
      </a:lt2>
      <a:accent1>
        <a:srgbClr val="1D2D59"/>
      </a:accent1>
      <a:accent2>
        <a:srgbClr val="B92B20"/>
      </a:accent2>
      <a:accent3>
        <a:srgbClr val="E29849"/>
      </a:accent3>
      <a:accent4>
        <a:srgbClr val="4D7A57"/>
      </a:accent4>
      <a:accent5>
        <a:srgbClr val="A19982"/>
      </a:accent5>
      <a:accent6>
        <a:srgbClr val="7030A0"/>
      </a:accent6>
      <a:hlink>
        <a:srgbClr val="0000FF"/>
      </a:hlink>
      <a:folHlink>
        <a:srgbClr val="800080"/>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5656</TotalTime>
  <Words>1658</Words>
  <Application>Microsoft Macintosh PowerPoint</Application>
  <PresentationFormat>On-screen Show (4:3)</PresentationFormat>
  <Paragraphs>135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Garamond</vt:lpstr>
      <vt:lpstr>Tw Cen MT</vt:lpstr>
      <vt:lpstr>Wingdings</vt:lpstr>
      <vt:lpstr>Wingdings 2</vt:lpstr>
      <vt:lpstr>HCC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2020</dc:title>
  <dc:creator>Jean Fouré</dc:creator>
  <cp:lastModifiedBy>Corinne Le Quere (ENV - Staff)</cp:lastModifiedBy>
  <cp:revision>253</cp:revision>
  <dcterms:created xsi:type="dcterms:W3CDTF">2019-11-12T13:50:52Z</dcterms:created>
  <dcterms:modified xsi:type="dcterms:W3CDTF">2021-02-11T09:21:01Z</dcterms:modified>
</cp:coreProperties>
</file>