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52" y="2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1640" cy="5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5137920"/>
            <a:ext cx="9071640" cy="5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4000" y="513792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2680" y="513792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1200" y="453600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8040" y="453600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4000" y="513792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1200" y="513792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8040" y="513792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4536000"/>
            <a:ext cx="9071640" cy="1152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164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360" y="2553840"/>
            <a:ext cx="9071640" cy="7520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513792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4536000"/>
            <a:ext cx="9071640" cy="1152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513792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5137920"/>
            <a:ext cx="9071640" cy="5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1640" cy="5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5137920"/>
            <a:ext cx="9071640" cy="5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513792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513792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453600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453600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513792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513792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513792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504000" y="4536000"/>
            <a:ext cx="9071640" cy="1152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164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164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504360" y="2553840"/>
            <a:ext cx="9071640" cy="7520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04000" y="513792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152680" y="513792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504000" y="5137920"/>
            <a:ext cx="9071640" cy="5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1640" cy="5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504000" y="5137920"/>
            <a:ext cx="9071640" cy="5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504000" y="513792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5152680" y="513792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571200" y="453600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638040" y="453600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504000" y="513792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571200" y="513792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638040" y="5137920"/>
            <a:ext cx="2920680" cy="54936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360" y="2553840"/>
            <a:ext cx="9071640" cy="7520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513792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115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513792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4536000"/>
            <a:ext cx="4426920" cy="54936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5137920"/>
            <a:ext cx="9071640" cy="5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/>
          <p:nvPr/>
        </p:nvPicPr>
        <p:blipFill>
          <a:blip r:embed="rId14"/>
          <a:stretch/>
        </p:blipFill>
        <p:spPr>
          <a:xfrm>
            <a:off x="0" y="6016680"/>
            <a:ext cx="10076760" cy="1542600"/>
          </a:xfrm>
          <a:prstGeom prst="rect">
            <a:avLst/>
          </a:prstGeom>
          <a:ln>
            <a:noFill/>
          </a:ln>
        </p:spPr>
      </p:pic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1640" cy="115200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562DA8C0-4F48-4EB7-95D3-014DADDBC38D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  <p:pic>
        <p:nvPicPr>
          <p:cNvPr id="6" name="Image 5"/>
          <p:cNvPicPr/>
          <p:nvPr/>
        </p:nvPicPr>
        <p:blipFill>
          <a:blip r:embed="rId15"/>
          <a:stretch/>
        </p:blipFill>
        <p:spPr>
          <a:xfrm>
            <a:off x="0" y="0"/>
            <a:ext cx="10077120" cy="169524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 42"/>
          <p:cNvPicPr/>
          <p:nvPr/>
        </p:nvPicPr>
        <p:blipFill>
          <a:blip r:embed="rId14"/>
          <a:stretch/>
        </p:blipFill>
        <p:spPr>
          <a:xfrm>
            <a:off x="0" y="6108480"/>
            <a:ext cx="10076760" cy="1451160"/>
          </a:xfrm>
          <a:prstGeom prst="rect">
            <a:avLst/>
          </a:prstGeom>
          <a:ln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ctr"/>
            <a:r>
              <a:rPr lang="fr-FR" sz="1400" b="0" strike="noStrike" spc="-1">
                <a:latin typeface="Arial"/>
              </a:rPr>
              <a:t>&lt;pied de page&gt;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Arial"/>
              </a:rPr>
              <a:t>&lt;date/heure&gt;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98F1C35B-C3AF-4221-B0D6-BB021A4C1EA9}" type="slidenum">
              <a:rPr lang="fr-FR" sz="1400" b="0" strike="noStrike" spc="-1">
                <a:latin typeface="Arial"/>
              </a:rPr>
              <a:t>‹N°›</a:t>
            </a:fld>
            <a:endParaRPr lang="fr-FR" sz="1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587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27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73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75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67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67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67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670" b="0" strike="noStrike" spc="-1">
                <a:latin typeface="Arial"/>
              </a:rPr>
              <a:t>Septième niveau de plan</a:t>
            </a:r>
          </a:p>
        </p:txBody>
      </p:sp>
      <p:sp>
        <p:nvSpPr>
          <p:cNvPr id="87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88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89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64066F0A-4AF2-4B94-8035-E15757F42463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04360" y="2553840"/>
            <a:ext cx="9071640" cy="162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Mon quota de bananes !</a:t>
            </a:r>
          </a:p>
        </p:txBody>
      </p:sp>
      <p:sp>
        <p:nvSpPr>
          <p:cNvPr id="127" name="TextShape 2"/>
          <p:cNvSpPr txBox="1"/>
          <p:nvPr/>
        </p:nvSpPr>
        <p:spPr>
          <a:xfrm>
            <a:off x="504000" y="4536000"/>
            <a:ext cx="9071640" cy="115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fr-FR" sz="3200" b="0" strike="noStrike" spc="-1">
                <a:latin typeface="Arial"/>
              </a:rPr>
              <a:t>Alistair Smith, Banana Link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 127"/>
          <p:cNvPicPr/>
          <p:nvPr/>
        </p:nvPicPr>
        <p:blipFill>
          <a:blip r:embed="rId2"/>
          <a:stretch/>
        </p:blipFill>
        <p:spPr>
          <a:xfrm>
            <a:off x="16920" y="118440"/>
            <a:ext cx="10079640" cy="7342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504000" y="501513"/>
            <a:ext cx="9071640" cy="8617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fr-FR" sz="2800" b="1" strike="noStrike" spc="-1" dirty="0" smtClean="0">
                <a:latin typeface="Arial"/>
              </a:rPr>
              <a:t>1</a:t>
            </a:r>
            <a:r>
              <a:rPr lang="fr-FR" sz="2800" b="1" strike="noStrike" spc="-1" baseline="30000" dirty="0" smtClean="0">
                <a:latin typeface="Arial"/>
              </a:rPr>
              <a:t>er</a:t>
            </a:r>
            <a:r>
              <a:rPr lang="fr-FR" sz="2800" b="1" strike="noStrike" spc="-1" dirty="0" smtClean="0">
                <a:latin typeface="Arial"/>
              </a:rPr>
              <a:t> produit </a:t>
            </a:r>
            <a:r>
              <a:rPr lang="fr-FR" sz="2800" b="1" strike="noStrike" spc="-1" dirty="0">
                <a:latin typeface="Arial"/>
              </a:rPr>
              <a:t>alimentaire dans la grande distribution</a:t>
            </a:r>
            <a:r>
              <a:rPr lang="fr-FR" sz="2800" b="0" strike="noStrike" spc="-1" dirty="0">
                <a:latin typeface="Arial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fr-FR" sz="2800" b="0" strike="noStrike" spc="-1" dirty="0">
                <a:latin typeface="Arial"/>
              </a:rPr>
              <a:t>(par volume)</a:t>
            </a:r>
          </a:p>
        </p:txBody>
      </p:sp>
      <p:sp>
        <p:nvSpPr>
          <p:cNvPr id="13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8500"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 smtClean="0">
                <a:latin typeface="Arial"/>
              </a:rPr>
              <a:t>Traçabilité </a:t>
            </a:r>
            <a:r>
              <a:rPr lang="fr-FR" b="0" strike="noStrike" spc="-1" dirty="0">
                <a:latin typeface="Arial"/>
              </a:rPr>
              <a:t>le long de la filière bien établie grâce à son importance pour les grands distributeurs et à un dialogue multi-acteurs assez avancé.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>
                <a:latin typeface="Arial"/>
              </a:rPr>
              <a:t>Pour une banane conventionnelle il y a entre 50 et 100 % de coûts sociétaux non comptés à rajouter au prix actuel financier, dont l’empreinte carbone : le </a:t>
            </a:r>
            <a:r>
              <a:rPr lang="fr-FR" b="1" strike="noStrike" spc="-1" dirty="0">
                <a:latin typeface="Arial"/>
              </a:rPr>
              <a:t>transport maritime, les engrais dans la production, le carton</a:t>
            </a:r>
            <a:r>
              <a:rPr lang="fr-FR" b="0" strike="noStrike" spc="-1" dirty="0">
                <a:latin typeface="Arial"/>
              </a:rPr>
              <a:t>… et l’empreinte de l’étape distributeur-consommateur non compté dans les bilans.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>
                <a:latin typeface="Arial"/>
              </a:rPr>
              <a:t>Réduction très substantielle de ces coûts sociétaux si on arrive à une transition massive vers des systèmes de production </a:t>
            </a:r>
            <a:r>
              <a:rPr lang="fr-FR" b="0" strike="noStrike" spc="-1" dirty="0" smtClean="0">
                <a:latin typeface="Arial"/>
              </a:rPr>
              <a:t>agro-écologiques </a:t>
            </a:r>
            <a:r>
              <a:rPr lang="fr-FR" b="0" strike="noStrike" spc="-1" dirty="0">
                <a:latin typeface="Arial"/>
              </a:rPr>
              <a:t>(impacts environnementaux, santé humaine) et une </a:t>
            </a:r>
            <a:r>
              <a:rPr lang="fr-FR" b="0" strike="noStrike" spc="-1" dirty="0" smtClean="0">
                <a:latin typeface="Arial"/>
              </a:rPr>
              <a:t>répartition </a:t>
            </a:r>
            <a:r>
              <a:rPr lang="fr-FR" b="0" strike="noStrike" spc="-1" dirty="0">
                <a:latin typeface="Arial"/>
              </a:rPr>
              <a:t>équitable de la valeur où tous les acteurs gagnent un revenu décent… </a:t>
            </a:r>
            <a:r>
              <a:rPr lang="fr-FR" b="1" i="1" strike="noStrike" spc="-1" dirty="0">
                <a:latin typeface="Arial"/>
              </a:rPr>
              <a:t>mais</a:t>
            </a:r>
            <a:r>
              <a:rPr lang="fr-FR" b="0" strike="noStrike" spc="-1" dirty="0">
                <a:latin typeface="Arial"/>
              </a:rPr>
              <a:t> les facteurs contributeurs les plus importants du bilan carbone restent peu compressibles.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505080" y="-155160"/>
            <a:ext cx="9071640" cy="704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t/>
            </a:r>
            <a:br/>
            <a:r>
              <a:rPr lang="fr-FR" sz="4400" b="1" strike="noStrike" spc="-1">
                <a:latin typeface="Arial"/>
              </a:rPr>
              <a:t>La banane du futur ?</a:t>
            </a:r>
            <a:r>
              <a:t/>
            </a:r>
            <a:br/>
            <a:r>
              <a:t/>
            </a:r>
            <a:br/>
            <a:r>
              <a:rPr lang="fr-FR" sz="2600" b="0" strike="noStrike" spc="-1">
                <a:latin typeface="Arial"/>
              </a:rPr>
              <a:t>Moins de bananes consommées par habitant dans les pays riches (non-tropicaux) si on établit des quotas carbone individualisés.</a:t>
            </a:r>
            <a:r>
              <a:t/>
            </a:r>
            <a:br/>
            <a:r>
              <a:t/>
            </a:r>
            <a:br/>
            <a:r>
              <a:rPr lang="fr-FR" sz="2600" b="0" strike="noStrike" spc="-1">
                <a:latin typeface="Arial"/>
              </a:rPr>
              <a:t>Il ne faut pas dissocier la question de l’impact climatique des autres questions environnementales, sanitaires, sociales et économiques.</a:t>
            </a:r>
            <a:r>
              <a:t/>
            </a:r>
            <a:br/>
            <a:r>
              <a:t/>
            </a:r>
            <a:br/>
            <a:r>
              <a:rPr lang="fr-FR" sz="2600" b="0" strike="noStrike" spc="-1">
                <a:latin typeface="Arial"/>
              </a:rPr>
              <a:t>La transition agroécologique doit se faire parce que les territoires qui dépendent du commerce international ont le droit à une production qui internalise les coûts sociétaux substantiels qui existent aujourd’hui.</a:t>
            </a:r>
            <a:r>
              <a:t/>
            </a:r>
            <a:br/>
            <a:r>
              <a:t/>
            </a:r>
            <a:br/>
            <a:endParaRPr lang="fr-FR" sz="2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51</Words>
  <Application>Microsoft Office PowerPoint</Application>
  <PresentationFormat>Personnalisé</PresentationFormat>
  <Paragraphs>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Beehive</dc:title>
  <dc:creator>Utilisateur</dc:creator>
  <cp:lastModifiedBy>Armel</cp:lastModifiedBy>
  <cp:revision>5</cp:revision>
  <dcterms:created xsi:type="dcterms:W3CDTF">2021-03-26T15:17:03Z</dcterms:created>
  <dcterms:modified xsi:type="dcterms:W3CDTF">2021-03-31T10:13:24Z</dcterms:modified>
  <dc:language>fr-FR</dc:language>
</cp:coreProperties>
</file>